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73" r:id="rId4"/>
    <p:sldId id="285" r:id="rId5"/>
    <p:sldId id="296" r:id="rId6"/>
    <p:sldId id="287" r:id="rId7"/>
    <p:sldId id="275" r:id="rId8"/>
    <p:sldId id="274" r:id="rId9"/>
    <p:sldId id="259" r:id="rId10"/>
    <p:sldId id="279" r:id="rId11"/>
    <p:sldId id="295" r:id="rId12"/>
    <p:sldId id="265" r:id="rId13"/>
    <p:sldId id="266" r:id="rId14"/>
    <p:sldId id="264" r:id="rId15"/>
    <p:sldId id="277" r:id="rId16"/>
    <p:sldId id="267" r:id="rId17"/>
    <p:sldId id="268" r:id="rId18"/>
    <p:sldId id="269" r:id="rId19"/>
    <p:sldId id="300" r:id="rId20"/>
    <p:sldId id="294" r:id="rId21"/>
    <p:sldId id="298" r:id="rId22"/>
    <p:sldId id="299" r:id="rId23"/>
    <p:sldId id="301" r:id="rId24"/>
    <p:sldId id="284" r:id="rId25"/>
    <p:sldId id="262" r:id="rId26"/>
    <p:sldId id="281" r:id="rId27"/>
    <p:sldId id="290" r:id="rId28"/>
    <p:sldId id="297" r:id="rId29"/>
    <p:sldId id="271" r:id="rId30"/>
    <p:sldId id="291" r:id="rId31"/>
    <p:sldId id="270" r:id="rId32"/>
    <p:sldId id="292" r:id="rId33"/>
    <p:sldId id="276" r:id="rId34"/>
    <p:sldId id="293" r:id="rId35"/>
    <p:sldId id="282" r:id="rId36"/>
    <p:sldId id="288" r:id="rId37"/>
    <p:sldId id="302" r:id="rId38"/>
    <p:sldId id="27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2E2E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67556" autoAdjust="0"/>
  </p:normalViewPr>
  <p:slideViewPr>
    <p:cSldViewPr snapToGrid="0">
      <p:cViewPr>
        <p:scale>
          <a:sx n="65" d="100"/>
          <a:sy n="65" d="100"/>
        </p:scale>
        <p:origin x="65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52A6D-FE43-4410-BE86-CAC1FF85C91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H"/>
        </a:p>
      </dgm:t>
    </dgm:pt>
    <dgm:pt modelId="{666BEEF8-7445-4D76-B667-38A6BD07E08B}">
      <dgm:prSet phldrT="[Texte]"/>
      <dgm:spPr/>
      <dgm:t>
        <a:bodyPr/>
        <a:lstStyle/>
        <a:p>
          <a:r>
            <a:rPr lang="fr-CH" dirty="0"/>
            <a:t>Apprenti informatique</a:t>
          </a:r>
        </a:p>
        <a:p>
          <a:r>
            <a:rPr lang="fr-CH" dirty="0"/>
            <a:t>2003 – 2007</a:t>
          </a:r>
        </a:p>
      </dgm:t>
    </dgm:pt>
    <dgm:pt modelId="{34A05019-F411-436F-83FB-4179BBC81871}" type="parTrans" cxnId="{049FF147-952E-46BD-846F-8379F5BA856A}">
      <dgm:prSet/>
      <dgm:spPr/>
      <dgm:t>
        <a:bodyPr/>
        <a:lstStyle/>
        <a:p>
          <a:endParaRPr lang="fr-CH"/>
        </a:p>
      </dgm:t>
    </dgm:pt>
    <dgm:pt modelId="{51BEAE1D-2A78-4CCE-9C85-E46F0ABBC442}" type="sibTrans" cxnId="{049FF147-952E-46BD-846F-8379F5BA856A}">
      <dgm:prSet/>
      <dgm:spPr/>
      <dgm:t>
        <a:bodyPr/>
        <a:lstStyle/>
        <a:p>
          <a:endParaRPr lang="fr-CH"/>
        </a:p>
      </dgm:t>
    </dgm:pt>
    <dgm:pt modelId="{9209008F-C1D0-4087-942E-EAB3266A5088}">
      <dgm:prSet phldrT="[Texte]"/>
      <dgm:spPr/>
      <dgm:t>
        <a:bodyPr/>
        <a:lstStyle/>
        <a:p>
          <a:r>
            <a:rPr lang="fr-CH" dirty="0"/>
            <a:t>Software Engineer </a:t>
          </a:r>
        </a:p>
        <a:p>
          <a:r>
            <a:rPr lang="fr-CH" dirty="0"/>
            <a:t>2015 - 2016</a:t>
          </a:r>
        </a:p>
      </dgm:t>
    </dgm:pt>
    <dgm:pt modelId="{A2BC7CF1-40A6-45FB-AAEA-5F82DE6E9D12}" type="parTrans" cxnId="{594530C6-27A0-4F83-BB03-1CBD4225CA38}">
      <dgm:prSet/>
      <dgm:spPr/>
      <dgm:t>
        <a:bodyPr/>
        <a:lstStyle/>
        <a:p>
          <a:endParaRPr lang="fr-CH"/>
        </a:p>
      </dgm:t>
    </dgm:pt>
    <dgm:pt modelId="{15A14B56-142D-4FCA-B919-7BF3AA9AD7DE}" type="sibTrans" cxnId="{594530C6-27A0-4F83-BB03-1CBD4225CA38}">
      <dgm:prSet/>
      <dgm:spPr/>
      <dgm:t>
        <a:bodyPr/>
        <a:lstStyle/>
        <a:p>
          <a:endParaRPr lang="fr-CH"/>
        </a:p>
      </dgm:t>
    </dgm:pt>
    <dgm:pt modelId="{6A5C1F48-EF08-4FE4-8D1B-84DB1EB3961A}">
      <dgm:prSet phldrT="[Texte]"/>
      <dgm:spPr/>
      <dgm:t>
        <a:bodyPr/>
        <a:lstStyle/>
        <a:p>
          <a:r>
            <a:rPr lang="fr-CH" dirty="0"/>
            <a:t>IT Project Manager</a:t>
          </a:r>
          <a:br>
            <a:rPr lang="fr-CH" dirty="0"/>
          </a:br>
          <a:r>
            <a:rPr lang="fr-CH" dirty="0"/>
            <a:t>Software Engineer</a:t>
          </a:r>
          <a:br>
            <a:rPr lang="fr-CH" dirty="0"/>
          </a:br>
          <a:r>
            <a:rPr lang="fr-CH" dirty="0"/>
            <a:t>2016 - 2018</a:t>
          </a:r>
        </a:p>
      </dgm:t>
    </dgm:pt>
    <dgm:pt modelId="{88EAAF5E-CC68-4948-BBA0-912CB87221B0}" type="parTrans" cxnId="{A382D551-AA4D-48DB-B9CE-7FCD82209FA1}">
      <dgm:prSet/>
      <dgm:spPr/>
      <dgm:t>
        <a:bodyPr/>
        <a:lstStyle/>
        <a:p>
          <a:endParaRPr lang="fr-CH"/>
        </a:p>
      </dgm:t>
    </dgm:pt>
    <dgm:pt modelId="{5F988CC5-B577-45A6-B700-F85A8A1887A3}" type="sibTrans" cxnId="{A382D551-AA4D-48DB-B9CE-7FCD82209FA1}">
      <dgm:prSet/>
      <dgm:spPr/>
      <dgm:t>
        <a:bodyPr/>
        <a:lstStyle/>
        <a:p>
          <a:endParaRPr lang="fr-CH"/>
        </a:p>
      </dgm:t>
    </dgm:pt>
    <dgm:pt modelId="{674B9D11-58CD-4A8F-9E59-E449743D4731}">
      <dgm:prSet phldrT="[Texte]"/>
      <dgm:spPr/>
      <dgm:t>
        <a:bodyPr/>
        <a:lstStyle/>
        <a:p>
          <a:r>
            <a:rPr lang="fr-CH" dirty="0"/>
            <a:t>Head of Digital </a:t>
          </a:r>
          <a:r>
            <a:rPr lang="fr-CH" dirty="0" err="1"/>
            <a:t>Development</a:t>
          </a:r>
          <a:r>
            <a:rPr lang="fr-CH" dirty="0"/>
            <a:t> Unit</a:t>
          </a:r>
          <a:br>
            <a:rPr lang="fr-CH" dirty="0"/>
          </a:br>
          <a:r>
            <a:rPr lang="fr-CH" dirty="0"/>
            <a:t>2018 - 2019</a:t>
          </a:r>
        </a:p>
      </dgm:t>
    </dgm:pt>
    <dgm:pt modelId="{63338D60-84F2-4F90-B39B-1F340D713E41}" type="parTrans" cxnId="{6798C4CC-8B90-46FF-82B2-E07000F492F5}">
      <dgm:prSet/>
      <dgm:spPr/>
      <dgm:t>
        <a:bodyPr/>
        <a:lstStyle/>
        <a:p>
          <a:endParaRPr lang="fr-CH"/>
        </a:p>
      </dgm:t>
    </dgm:pt>
    <dgm:pt modelId="{684D1679-D411-4B94-884F-7970F8A48018}" type="sibTrans" cxnId="{6798C4CC-8B90-46FF-82B2-E07000F492F5}">
      <dgm:prSet/>
      <dgm:spPr/>
      <dgm:t>
        <a:bodyPr/>
        <a:lstStyle/>
        <a:p>
          <a:endParaRPr lang="fr-CH"/>
        </a:p>
      </dgm:t>
    </dgm:pt>
    <dgm:pt modelId="{2DE02E8F-BDB1-4694-97F7-3B52887D6005}">
      <dgm:prSet phldrT="[Texte]"/>
      <dgm:spPr/>
      <dgm:t>
        <a:bodyPr/>
        <a:lstStyle/>
        <a:p>
          <a:r>
            <a:rPr lang="fr-CH" dirty="0"/>
            <a:t>Head of API, </a:t>
          </a:r>
          <a:r>
            <a:rPr lang="fr-CH" dirty="0" err="1"/>
            <a:t>Integration</a:t>
          </a:r>
          <a:r>
            <a:rPr lang="fr-CH" dirty="0"/>
            <a:t> and Customer </a:t>
          </a:r>
          <a:r>
            <a:rPr lang="fr-CH" dirty="0" err="1"/>
            <a:t>Facing</a:t>
          </a:r>
          <a:br>
            <a:rPr lang="fr-CH" dirty="0"/>
          </a:br>
          <a:r>
            <a:rPr lang="fr-CH" dirty="0"/>
            <a:t>2019 - …</a:t>
          </a:r>
        </a:p>
      </dgm:t>
    </dgm:pt>
    <dgm:pt modelId="{118D33E9-494C-4B3D-B497-DDCAF34BE6AB}" type="parTrans" cxnId="{D47D6B3E-12E6-474D-B562-B952BB803D04}">
      <dgm:prSet/>
      <dgm:spPr/>
      <dgm:t>
        <a:bodyPr/>
        <a:lstStyle/>
        <a:p>
          <a:endParaRPr lang="fr-CH"/>
        </a:p>
      </dgm:t>
    </dgm:pt>
    <dgm:pt modelId="{C14C8D44-6330-4FF2-895A-903C30F2AACB}" type="sibTrans" cxnId="{D47D6B3E-12E6-474D-B562-B952BB803D04}">
      <dgm:prSet/>
      <dgm:spPr/>
      <dgm:t>
        <a:bodyPr/>
        <a:lstStyle/>
        <a:p>
          <a:endParaRPr lang="fr-CH"/>
        </a:p>
      </dgm:t>
    </dgm:pt>
    <dgm:pt modelId="{DED86126-EB0F-4AB2-9B4D-4244218E8915}">
      <dgm:prSet phldrT="[Texte]"/>
      <dgm:spPr/>
      <dgm:t>
        <a:bodyPr/>
        <a:lstStyle/>
        <a:p>
          <a:r>
            <a:rPr lang="fr-CH" dirty="0"/>
            <a:t>EPFL – Math</a:t>
          </a:r>
          <a:br>
            <a:rPr lang="fr-CH" dirty="0"/>
          </a:br>
          <a:r>
            <a:rPr lang="fr-CH" dirty="0"/>
            <a:t>2007 - 2015</a:t>
          </a:r>
        </a:p>
      </dgm:t>
    </dgm:pt>
    <dgm:pt modelId="{C50CAB45-563C-4F44-B65C-55D2560FCE20}" type="parTrans" cxnId="{13E89739-EBE6-4354-B2C2-F2E82631A02D}">
      <dgm:prSet/>
      <dgm:spPr/>
      <dgm:t>
        <a:bodyPr/>
        <a:lstStyle/>
        <a:p>
          <a:endParaRPr lang="fr-CH"/>
        </a:p>
      </dgm:t>
    </dgm:pt>
    <dgm:pt modelId="{1D12D133-72C9-48EA-B126-E1900C0ED506}" type="sibTrans" cxnId="{13E89739-EBE6-4354-B2C2-F2E82631A02D}">
      <dgm:prSet/>
      <dgm:spPr/>
      <dgm:t>
        <a:bodyPr/>
        <a:lstStyle/>
        <a:p>
          <a:endParaRPr lang="fr-CH"/>
        </a:p>
      </dgm:t>
    </dgm:pt>
    <dgm:pt modelId="{01A37AD1-E64C-4AD3-97C5-E1B7C682D44A}" type="pres">
      <dgm:prSet presAssocID="{6A652A6D-FE43-4410-BE86-CAC1FF85C918}" presName="linearFlow" presStyleCnt="0">
        <dgm:presLayoutVars>
          <dgm:resizeHandles val="exact"/>
        </dgm:presLayoutVars>
      </dgm:prSet>
      <dgm:spPr/>
    </dgm:pt>
    <dgm:pt modelId="{A0AA1B1B-CB65-4A0C-B529-8AFDBB4B3E59}" type="pres">
      <dgm:prSet presAssocID="{666BEEF8-7445-4D76-B667-38A6BD07E08B}" presName="node" presStyleLbl="node1" presStyleIdx="0" presStyleCnt="6">
        <dgm:presLayoutVars>
          <dgm:bulletEnabled val="1"/>
        </dgm:presLayoutVars>
      </dgm:prSet>
      <dgm:spPr/>
    </dgm:pt>
    <dgm:pt modelId="{2F7EA39B-9A39-4564-BA5A-B353DE11D926}" type="pres">
      <dgm:prSet presAssocID="{51BEAE1D-2A78-4CCE-9C85-E46F0ABBC442}" presName="sibTrans" presStyleLbl="sibTrans2D1" presStyleIdx="0" presStyleCnt="5"/>
      <dgm:spPr/>
    </dgm:pt>
    <dgm:pt modelId="{E493506A-4A16-4398-838E-BF40272063E9}" type="pres">
      <dgm:prSet presAssocID="{51BEAE1D-2A78-4CCE-9C85-E46F0ABBC442}" presName="connectorText" presStyleLbl="sibTrans2D1" presStyleIdx="0" presStyleCnt="5"/>
      <dgm:spPr/>
    </dgm:pt>
    <dgm:pt modelId="{84C2B7A6-EAD4-4A44-8906-5A49F8AD6181}" type="pres">
      <dgm:prSet presAssocID="{DED86126-EB0F-4AB2-9B4D-4244218E8915}" presName="node" presStyleLbl="node1" presStyleIdx="1" presStyleCnt="6">
        <dgm:presLayoutVars>
          <dgm:bulletEnabled val="1"/>
        </dgm:presLayoutVars>
      </dgm:prSet>
      <dgm:spPr/>
    </dgm:pt>
    <dgm:pt modelId="{8A5A3723-A0FE-44E1-AF82-AAA30D222276}" type="pres">
      <dgm:prSet presAssocID="{1D12D133-72C9-48EA-B126-E1900C0ED506}" presName="sibTrans" presStyleLbl="sibTrans2D1" presStyleIdx="1" presStyleCnt="5"/>
      <dgm:spPr/>
    </dgm:pt>
    <dgm:pt modelId="{706580FF-DB61-4DC7-9099-0A4202A710BC}" type="pres">
      <dgm:prSet presAssocID="{1D12D133-72C9-48EA-B126-E1900C0ED506}" presName="connectorText" presStyleLbl="sibTrans2D1" presStyleIdx="1" presStyleCnt="5"/>
      <dgm:spPr/>
    </dgm:pt>
    <dgm:pt modelId="{FBB74F2F-738A-4CCF-A54B-5A36C7A535C2}" type="pres">
      <dgm:prSet presAssocID="{9209008F-C1D0-4087-942E-EAB3266A5088}" presName="node" presStyleLbl="node1" presStyleIdx="2" presStyleCnt="6">
        <dgm:presLayoutVars>
          <dgm:bulletEnabled val="1"/>
        </dgm:presLayoutVars>
      </dgm:prSet>
      <dgm:spPr/>
    </dgm:pt>
    <dgm:pt modelId="{E9F986E3-09BE-477B-ACA7-2FDB2B83A345}" type="pres">
      <dgm:prSet presAssocID="{15A14B56-142D-4FCA-B919-7BF3AA9AD7DE}" presName="sibTrans" presStyleLbl="sibTrans2D1" presStyleIdx="2" presStyleCnt="5"/>
      <dgm:spPr/>
    </dgm:pt>
    <dgm:pt modelId="{E809612A-48D6-4F5C-B10E-EA27A62E2FD3}" type="pres">
      <dgm:prSet presAssocID="{15A14B56-142D-4FCA-B919-7BF3AA9AD7DE}" presName="connectorText" presStyleLbl="sibTrans2D1" presStyleIdx="2" presStyleCnt="5"/>
      <dgm:spPr/>
    </dgm:pt>
    <dgm:pt modelId="{9E0C4A8D-0CF6-4947-A7CE-03A7FE66C1C3}" type="pres">
      <dgm:prSet presAssocID="{6A5C1F48-EF08-4FE4-8D1B-84DB1EB3961A}" presName="node" presStyleLbl="node1" presStyleIdx="3" presStyleCnt="6">
        <dgm:presLayoutVars>
          <dgm:bulletEnabled val="1"/>
        </dgm:presLayoutVars>
      </dgm:prSet>
      <dgm:spPr/>
    </dgm:pt>
    <dgm:pt modelId="{F7022D40-8D3A-45E0-A0D9-84B016282822}" type="pres">
      <dgm:prSet presAssocID="{5F988CC5-B577-45A6-B700-F85A8A1887A3}" presName="sibTrans" presStyleLbl="sibTrans2D1" presStyleIdx="3" presStyleCnt="5"/>
      <dgm:spPr/>
    </dgm:pt>
    <dgm:pt modelId="{88492CA4-DEA2-4576-B128-3CE433D13CA8}" type="pres">
      <dgm:prSet presAssocID="{5F988CC5-B577-45A6-B700-F85A8A1887A3}" presName="connectorText" presStyleLbl="sibTrans2D1" presStyleIdx="3" presStyleCnt="5"/>
      <dgm:spPr/>
    </dgm:pt>
    <dgm:pt modelId="{88717BE6-D76A-4649-9B69-5B2B08E018FD}" type="pres">
      <dgm:prSet presAssocID="{674B9D11-58CD-4A8F-9E59-E449743D4731}" presName="node" presStyleLbl="node1" presStyleIdx="4" presStyleCnt="6">
        <dgm:presLayoutVars>
          <dgm:bulletEnabled val="1"/>
        </dgm:presLayoutVars>
      </dgm:prSet>
      <dgm:spPr/>
    </dgm:pt>
    <dgm:pt modelId="{68D1CD2F-7788-430C-A40D-FAB5E0F517D4}" type="pres">
      <dgm:prSet presAssocID="{684D1679-D411-4B94-884F-7970F8A48018}" presName="sibTrans" presStyleLbl="sibTrans2D1" presStyleIdx="4" presStyleCnt="5"/>
      <dgm:spPr/>
    </dgm:pt>
    <dgm:pt modelId="{B67719D1-790C-41A0-A0EE-37AAD485D110}" type="pres">
      <dgm:prSet presAssocID="{684D1679-D411-4B94-884F-7970F8A48018}" presName="connectorText" presStyleLbl="sibTrans2D1" presStyleIdx="4" presStyleCnt="5"/>
      <dgm:spPr/>
    </dgm:pt>
    <dgm:pt modelId="{402554BC-0CC2-4644-B12D-432DA641DB04}" type="pres">
      <dgm:prSet presAssocID="{2DE02E8F-BDB1-4694-97F7-3B52887D6005}" presName="node" presStyleLbl="node1" presStyleIdx="5" presStyleCnt="6">
        <dgm:presLayoutVars>
          <dgm:bulletEnabled val="1"/>
        </dgm:presLayoutVars>
      </dgm:prSet>
      <dgm:spPr/>
    </dgm:pt>
  </dgm:ptLst>
  <dgm:cxnLst>
    <dgm:cxn modelId="{811F0406-61B5-4A3C-AB3E-1B0AF2AD3E28}" type="presOf" srcId="{51BEAE1D-2A78-4CCE-9C85-E46F0ABBC442}" destId="{2F7EA39B-9A39-4564-BA5A-B353DE11D926}" srcOrd="0" destOrd="0" presId="urn:microsoft.com/office/officeart/2005/8/layout/process2"/>
    <dgm:cxn modelId="{686AA90A-98EA-40FF-BC4A-7BEC83A7ED92}" type="presOf" srcId="{684D1679-D411-4B94-884F-7970F8A48018}" destId="{68D1CD2F-7788-430C-A40D-FAB5E0F517D4}" srcOrd="0" destOrd="0" presId="urn:microsoft.com/office/officeart/2005/8/layout/process2"/>
    <dgm:cxn modelId="{83B59F12-0D77-4BAB-A2DC-CDF5512858FB}" type="presOf" srcId="{15A14B56-142D-4FCA-B919-7BF3AA9AD7DE}" destId="{E809612A-48D6-4F5C-B10E-EA27A62E2FD3}" srcOrd="1" destOrd="0" presId="urn:microsoft.com/office/officeart/2005/8/layout/process2"/>
    <dgm:cxn modelId="{73899515-D0E1-46CF-A071-F271B3C7F1F4}" type="presOf" srcId="{666BEEF8-7445-4D76-B667-38A6BD07E08B}" destId="{A0AA1B1B-CB65-4A0C-B529-8AFDBB4B3E59}" srcOrd="0" destOrd="0" presId="urn:microsoft.com/office/officeart/2005/8/layout/process2"/>
    <dgm:cxn modelId="{BA41D332-2B1E-42E9-8F44-AAFDBAE5AE5A}" type="presOf" srcId="{684D1679-D411-4B94-884F-7970F8A48018}" destId="{B67719D1-790C-41A0-A0EE-37AAD485D110}" srcOrd="1" destOrd="0" presId="urn:microsoft.com/office/officeart/2005/8/layout/process2"/>
    <dgm:cxn modelId="{1A69D033-7BA2-4499-BED7-71289465C09C}" type="presOf" srcId="{51BEAE1D-2A78-4CCE-9C85-E46F0ABBC442}" destId="{E493506A-4A16-4398-838E-BF40272063E9}" srcOrd="1" destOrd="0" presId="urn:microsoft.com/office/officeart/2005/8/layout/process2"/>
    <dgm:cxn modelId="{13E89739-EBE6-4354-B2C2-F2E82631A02D}" srcId="{6A652A6D-FE43-4410-BE86-CAC1FF85C918}" destId="{DED86126-EB0F-4AB2-9B4D-4244218E8915}" srcOrd="1" destOrd="0" parTransId="{C50CAB45-563C-4F44-B65C-55D2560FCE20}" sibTransId="{1D12D133-72C9-48EA-B126-E1900C0ED506}"/>
    <dgm:cxn modelId="{D47D6B3E-12E6-474D-B562-B952BB803D04}" srcId="{6A652A6D-FE43-4410-BE86-CAC1FF85C918}" destId="{2DE02E8F-BDB1-4694-97F7-3B52887D6005}" srcOrd="5" destOrd="0" parTransId="{118D33E9-494C-4B3D-B497-DDCAF34BE6AB}" sibTransId="{C14C8D44-6330-4FF2-895A-903C30F2AACB}"/>
    <dgm:cxn modelId="{00B39E3F-D870-4607-85DE-65322926948F}" type="presOf" srcId="{15A14B56-142D-4FCA-B919-7BF3AA9AD7DE}" destId="{E9F986E3-09BE-477B-ACA7-2FDB2B83A345}" srcOrd="0" destOrd="0" presId="urn:microsoft.com/office/officeart/2005/8/layout/process2"/>
    <dgm:cxn modelId="{049FF147-952E-46BD-846F-8379F5BA856A}" srcId="{6A652A6D-FE43-4410-BE86-CAC1FF85C918}" destId="{666BEEF8-7445-4D76-B667-38A6BD07E08B}" srcOrd="0" destOrd="0" parTransId="{34A05019-F411-436F-83FB-4179BBC81871}" sibTransId="{51BEAE1D-2A78-4CCE-9C85-E46F0ABBC442}"/>
    <dgm:cxn modelId="{31B35D4C-9246-43A5-8546-5AE28AC61CBE}" type="presOf" srcId="{5F988CC5-B577-45A6-B700-F85A8A1887A3}" destId="{88492CA4-DEA2-4576-B128-3CE433D13CA8}" srcOrd="1" destOrd="0" presId="urn:microsoft.com/office/officeart/2005/8/layout/process2"/>
    <dgm:cxn modelId="{A382D551-AA4D-48DB-B9CE-7FCD82209FA1}" srcId="{6A652A6D-FE43-4410-BE86-CAC1FF85C918}" destId="{6A5C1F48-EF08-4FE4-8D1B-84DB1EB3961A}" srcOrd="3" destOrd="0" parTransId="{88EAAF5E-CC68-4948-BBA0-912CB87221B0}" sibTransId="{5F988CC5-B577-45A6-B700-F85A8A1887A3}"/>
    <dgm:cxn modelId="{9D88F451-854D-4138-9430-A031C5BE5D56}" type="presOf" srcId="{674B9D11-58CD-4A8F-9E59-E449743D4731}" destId="{88717BE6-D76A-4649-9B69-5B2B08E018FD}" srcOrd="0" destOrd="0" presId="urn:microsoft.com/office/officeart/2005/8/layout/process2"/>
    <dgm:cxn modelId="{C3432A59-6C60-4E48-92A3-2CD11E67C9DF}" type="presOf" srcId="{2DE02E8F-BDB1-4694-97F7-3B52887D6005}" destId="{402554BC-0CC2-4644-B12D-432DA641DB04}" srcOrd="0" destOrd="0" presId="urn:microsoft.com/office/officeart/2005/8/layout/process2"/>
    <dgm:cxn modelId="{3920A27E-BC12-4FB0-92FE-DDE1E508F254}" type="presOf" srcId="{9209008F-C1D0-4087-942E-EAB3266A5088}" destId="{FBB74F2F-738A-4CCF-A54B-5A36C7A535C2}" srcOrd="0" destOrd="0" presId="urn:microsoft.com/office/officeart/2005/8/layout/process2"/>
    <dgm:cxn modelId="{24836D88-7726-4B8D-97DB-6F8DE7788295}" type="presOf" srcId="{5F988CC5-B577-45A6-B700-F85A8A1887A3}" destId="{F7022D40-8D3A-45E0-A0D9-84B016282822}" srcOrd="0" destOrd="0" presId="urn:microsoft.com/office/officeart/2005/8/layout/process2"/>
    <dgm:cxn modelId="{6FD6499E-BF65-4B25-9332-0592FF98140C}" type="presOf" srcId="{1D12D133-72C9-48EA-B126-E1900C0ED506}" destId="{706580FF-DB61-4DC7-9099-0A4202A710BC}" srcOrd="1" destOrd="0" presId="urn:microsoft.com/office/officeart/2005/8/layout/process2"/>
    <dgm:cxn modelId="{223A6DA1-0346-4E23-BBC3-BBF2940EFA58}" type="presOf" srcId="{1D12D133-72C9-48EA-B126-E1900C0ED506}" destId="{8A5A3723-A0FE-44E1-AF82-AAA30D222276}" srcOrd="0" destOrd="0" presId="urn:microsoft.com/office/officeart/2005/8/layout/process2"/>
    <dgm:cxn modelId="{9C6B6FBF-F464-4137-A3BC-B1BD341E6512}" type="presOf" srcId="{6A652A6D-FE43-4410-BE86-CAC1FF85C918}" destId="{01A37AD1-E64C-4AD3-97C5-E1B7C682D44A}" srcOrd="0" destOrd="0" presId="urn:microsoft.com/office/officeart/2005/8/layout/process2"/>
    <dgm:cxn modelId="{26CD98C3-0513-4ED5-8B2F-7665DE17162E}" type="presOf" srcId="{DED86126-EB0F-4AB2-9B4D-4244218E8915}" destId="{84C2B7A6-EAD4-4A44-8906-5A49F8AD6181}" srcOrd="0" destOrd="0" presId="urn:microsoft.com/office/officeart/2005/8/layout/process2"/>
    <dgm:cxn modelId="{594530C6-27A0-4F83-BB03-1CBD4225CA38}" srcId="{6A652A6D-FE43-4410-BE86-CAC1FF85C918}" destId="{9209008F-C1D0-4087-942E-EAB3266A5088}" srcOrd="2" destOrd="0" parTransId="{A2BC7CF1-40A6-45FB-AAEA-5F82DE6E9D12}" sibTransId="{15A14B56-142D-4FCA-B919-7BF3AA9AD7DE}"/>
    <dgm:cxn modelId="{6798C4CC-8B90-46FF-82B2-E07000F492F5}" srcId="{6A652A6D-FE43-4410-BE86-CAC1FF85C918}" destId="{674B9D11-58CD-4A8F-9E59-E449743D4731}" srcOrd="4" destOrd="0" parTransId="{63338D60-84F2-4F90-B39B-1F340D713E41}" sibTransId="{684D1679-D411-4B94-884F-7970F8A48018}"/>
    <dgm:cxn modelId="{D2854FD0-C591-4857-80A7-7628BBA9C9B7}" type="presOf" srcId="{6A5C1F48-EF08-4FE4-8D1B-84DB1EB3961A}" destId="{9E0C4A8D-0CF6-4947-A7CE-03A7FE66C1C3}" srcOrd="0" destOrd="0" presId="urn:microsoft.com/office/officeart/2005/8/layout/process2"/>
    <dgm:cxn modelId="{B1B8B820-7156-4828-B8FA-3505E64C6117}" type="presParOf" srcId="{01A37AD1-E64C-4AD3-97C5-E1B7C682D44A}" destId="{A0AA1B1B-CB65-4A0C-B529-8AFDBB4B3E59}" srcOrd="0" destOrd="0" presId="urn:microsoft.com/office/officeart/2005/8/layout/process2"/>
    <dgm:cxn modelId="{CBFE44AD-5D82-4320-95B6-EB3A01BC7ED0}" type="presParOf" srcId="{01A37AD1-E64C-4AD3-97C5-E1B7C682D44A}" destId="{2F7EA39B-9A39-4564-BA5A-B353DE11D926}" srcOrd="1" destOrd="0" presId="urn:microsoft.com/office/officeart/2005/8/layout/process2"/>
    <dgm:cxn modelId="{D1852E42-55E6-4CA8-9480-91BDAC8D50F2}" type="presParOf" srcId="{2F7EA39B-9A39-4564-BA5A-B353DE11D926}" destId="{E493506A-4A16-4398-838E-BF40272063E9}" srcOrd="0" destOrd="0" presId="urn:microsoft.com/office/officeart/2005/8/layout/process2"/>
    <dgm:cxn modelId="{6D4A50F4-5950-4C82-B40C-2C8413FFD793}" type="presParOf" srcId="{01A37AD1-E64C-4AD3-97C5-E1B7C682D44A}" destId="{84C2B7A6-EAD4-4A44-8906-5A49F8AD6181}" srcOrd="2" destOrd="0" presId="urn:microsoft.com/office/officeart/2005/8/layout/process2"/>
    <dgm:cxn modelId="{536516C0-4700-4DB9-BC63-112B744FEBA7}" type="presParOf" srcId="{01A37AD1-E64C-4AD3-97C5-E1B7C682D44A}" destId="{8A5A3723-A0FE-44E1-AF82-AAA30D222276}" srcOrd="3" destOrd="0" presId="urn:microsoft.com/office/officeart/2005/8/layout/process2"/>
    <dgm:cxn modelId="{32242EBD-5BAA-4B82-9317-7C1FEC6E3F40}" type="presParOf" srcId="{8A5A3723-A0FE-44E1-AF82-AAA30D222276}" destId="{706580FF-DB61-4DC7-9099-0A4202A710BC}" srcOrd="0" destOrd="0" presId="urn:microsoft.com/office/officeart/2005/8/layout/process2"/>
    <dgm:cxn modelId="{DB9D237C-E1BF-49CF-8057-D50CC473E339}" type="presParOf" srcId="{01A37AD1-E64C-4AD3-97C5-E1B7C682D44A}" destId="{FBB74F2F-738A-4CCF-A54B-5A36C7A535C2}" srcOrd="4" destOrd="0" presId="urn:microsoft.com/office/officeart/2005/8/layout/process2"/>
    <dgm:cxn modelId="{2E4C6CBF-4A07-42A3-91D4-F04C98E63848}" type="presParOf" srcId="{01A37AD1-E64C-4AD3-97C5-E1B7C682D44A}" destId="{E9F986E3-09BE-477B-ACA7-2FDB2B83A345}" srcOrd="5" destOrd="0" presId="urn:microsoft.com/office/officeart/2005/8/layout/process2"/>
    <dgm:cxn modelId="{A40DE2A6-C11B-4680-8460-72432FB48B41}" type="presParOf" srcId="{E9F986E3-09BE-477B-ACA7-2FDB2B83A345}" destId="{E809612A-48D6-4F5C-B10E-EA27A62E2FD3}" srcOrd="0" destOrd="0" presId="urn:microsoft.com/office/officeart/2005/8/layout/process2"/>
    <dgm:cxn modelId="{CACA067E-16E0-4756-83D2-B563FCBD6613}" type="presParOf" srcId="{01A37AD1-E64C-4AD3-97C5-E1B7C682D44A}" destId="{9E0C4A8D-0CF6-4947-A7CE-03A7FE66C1C3}" srcOrd="6" destOrd="0" presId="urn:microsoft.com/office/officeart/2005/8/layout/process2"/>
    <dgm:cxn modelId="{B9D1F9BF-A380-47CE-B8FB-1A0FDBB9C9E5}" type="presParOf" srcId="{01A37AD1-E64C-4AD3-97C5-E1B7C682D44A}" destId="{F7022D40-8D3A-45E0-A0D9-84B016282822}" srcOrd="7" destOrd="0" presId="urn:microsoft.com/office/officeart/2005/8/layout/process2"/>
    <dgm:cxn modelId="{27F04E5F-0946-42B8-9731-E3C951BD70D8}" type="presParOf" srcId="{F7022D40-8D3A-45E0-A0D9-84B016282822}" destId="{88492CA4-DEA2-4576-B128-3CE433D13CA8}" srcOrd="0" destOrd="0" presId="urn:microsoft.com/office/officeart/2005/8/layout/process2"/>
    <dgm:cxn modelId="{7C5EFBDF-24F1-4643-9D59-87D26BA4F0C2}" type="presParOf" srcId="{01A37AD1-E64C-4AD3-97C5-E1B7C682D44A}" destId="{88717BE6-D76A-4649-9B69-5B2B08E018FD}" srcOrd="8" destOrd="0" presId="urn:microsoft.com/office/officeart/2005/8/layout/process2"/>
    <dgm:cxn modelId="{4307252B-5294-425F-8E7F-395E8C8E8DC6}" type="presParOf" srcId="{01A37AD1-E64C-4AD3-97C5-E1B7C682D44A}" destId="{68D1CD2F-7788-430C-A40D-FAB5E0F517D4}" srcOrd="9" destOrd="0" presId="urn:microsoft.com/office/officeart/2005/8/layout/process2"/>
    <dgm:cxn modelId="{A57D1B9A-CABA-4F98-A859-12F817D8F028}" type="presParOf" srcId="{68D1CD2F-7788-430C-A40D-FAB5E0F517D4}" destId="{B67719D1-790C-41A0-A0EE-37AAD485D110}" srcOrd="0" destOrd="0" presId="urn:microsoft.com/office/officeart/2005/8/layout/process2"/>
    <dgm:cxn modelId="{1E847A1A-D8B0-4F67-BBE7-E45059729706}" type="presParOf" srcId="{01A37AD1-E64C-4AD3-97C5-E1B7C682D44A}" destId="{402554BC-0CC2-4644-B12D-432DA641DB0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A1B1B-CB65-4A0C-B529-8AFDBB4B3E59}">
      <dsp:nvSpPr>
        <dsp:cNvPr id="0" name=""/>
        <dsp:cNvSpPr/>
      </dsp:nvSpPr>
      <dsp:spPr>
        <a:xfrm>
          <a:off x="3246432" y="2149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Apprenti informatique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2003 – 2007</a:t>
          </a:r>
        </a:p>
      </dsp:txBody>
      <dsp:txXfrm>
        <a:off x="3265089" y="20806"/>
        <a:ext cx="1597820" cy="599670"/>
      </dsp:txXfrm>
    </dsp:sp>
    <dsp:sp modelId="{2F7EA39B-9A39-4564-BA5A-B353DE11D926}">
      <dsp:nvSpPr>
        <dsp:cNvPr id="0" name=""/>
        <dsp:cNvSpPr/>
      </dsp:nvSpPr>
      <dsp:spPr>
        <a:xfrm rot="5400000">
          <a:off x="3944565" y="655058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678945"/>
        <a:ext cx="171986" cy="167208"/>
      </dsp:txXfrm>
    </dsp:sp>
    <dsp:sp modelId="{84C2B7A6-EAD4-4A44-8906-5A49F8AD6181}">
      <dsp:nvSpPr>
        <dsp:cNvPr id="0" name=""/>
        <dsp:cNvSpPr/>
      </dsp:nvSpPr>
      <dsp:spPr>
        <a:xfrm>
          <a:off x="3246432" y="957626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EPFL – Math</a:t>
          </a:r>
          <a:br>
            <a:rPr lang="fr-CH" sz="1200" kern="1200" dirty="0"/>
          </a:br>
          <a:r>
            <a:rPr lang="fr-CH" sz="1200" kern="1200" dirty="0"/>
            <a:t>2007 - 2015</a:t>
          </a:r>
        </a:p>
      </dsp:txBody>
      <dsp:txXfrm>
        <a:off x="3265089" y="976283"/>
        <a:ext cx="1597820" cy="599670"/>
      </dsp:txXfrm>
    </dsp:sp>
    <dsp:sp modelId="{8A5A3723-A0FE-44E1-AF82-AAA30D222276}">
      <dsp:nvSpPr>
        <dsp:cNvPr id="0" name=""/>
        <dsp:cNvSpPr/>
      </dsp:nvSpPr>
      <dsp:spPr>
        <a:xfrm rot="5400000">
          <a:off x="3944565" y="1610535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1634422"/>
        <a:ext cx="171986" cy="167208"/>
      </dsp:txXfrm>
    </dsp:sp>
    <dsp:sp modelId="{FBB74F2F-738A-4CCF-A54B-5A36C7A535C2}">
      <dsp:nvSpPr>
        <dsp:cNvPr id="0" name=""/>
        <dsp:cNvSpPr/>
      </dsp:nvSpPr>
      <dsp:spPr>
        <a:xfrm>
          <a:off x="3246432" y="1913102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Software Engineer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2015 - 2016</a:t>
          </a:r>
        </a:p>
      </dsp:txBody>
      <dsp:txXfrm>
        <a:off x="3265089" y="1931759"/>
        <a:ext cx="1597820" cy="599670"/>
      </dsp:txXfrm>
    </dsp:sp>
    <dsp:sp modelId="{E9F986E3-09BE-477B-ACA7-2FDB2B83A345}">
      <dsp:nvSpPr>
        <dsp:cNvPr id="0" name=""/>
        <dsp:cNvSpPr/>
      </dsp:nvSpPr>
      <dsp:spPr>
        <a:xfrm rot="5400000">
          <a:off x="3944565" y="2566012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2589899"/>
        <a:ext cx="171986" cy="167208"/>
      </dsp:txXfrm>
    </dsp:sp>
    <dsp:sp modelId="{9E0C4A8D-0CF6-4947-A7CE-03A7FE66C1C3}">
      <dsp:nvSpPr>
        <dsp:cNvPr id="0" name=""/>
        <dsp:cNvSpPr/>
      </dsp:nvSpPr>
      <dsp:spPr>
        <a:xfrm>
          <a:off x="3246432" y="2868579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IT Project Manager</a:t>
          </a:r>
          <a:br>
            <a:rPr lang="fr-CH" sz="1200" kern="1200" dirty="0"/>
          </a:br>
          <a:r>
            <a:rPr lang="fr-CH" sz="1200" kern="1200" dirty="0"/>
            <a:t>Software Engineer</a:t>
          </a:r>
          <a:br>
            <a:rPr lang="fr-CH" sz="1200" kern="1200" dirty="0"/>
          </a:br>
          <a:r>
            <a:rPr lang="fr-CH" sz="1200" kern="1200" dirty="0"/>
            <a:t>2016 - 2018</a:t>
          </a:r>
        </a:p>
      </dsp:txBody>
      <dsp:txXfrm>
        <a:off x="3265089" y="2887236"/>
        <a:ext cx="1597820" cy="599670"/>
      </dsp:txXfrm>
    </dsp:sp>
    <dsp:sp modelId="{F7022D40-8D3A-45E0-A0D9-84B016282822}">
      <dsp:nvSpPr>
        <dsp:cNvPr id="0" name=""/>
        <dsp:cNvSpPr/>
      </dsp:nvSpPr>
      <dsp:spPr>
        <a:xfrm rot="5400000">
          <a:off x="3944565" y="3521488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3545375"/>
        <a:ext cx="171986" cy="167208"/>
      </dsp:txXfrm>
    </dsp:sp>
    <dsp:sp modelId="{88717BE6-D76A-4649-9B69-5B2B08E018FD}">
      <dsp:nvSpPr>
        <dsp:cNvPr id="0" name=""/>
        <dsp:cNvSpPr/>
      </dsp:nvSpPr>
      <dsp:spPr>
        <a:xfrm>
          <a:off x="3246432" y="3824056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Head of Digital </a:t>
          </a:r>
          <a:r>
            <a:rPr lang="fr-CH" sz="1200" kern="1200" dirty="0" err="1"/>
            <a:t>Development</a:t>
          </a:r>
          <a:r>
            <a:rPr lang="fr-CH" sz="1200" kern="1200" dirty="0"/>
            <a:t> Unit</a:t>
          </a:r>
          <a:br>
            <a:rPr lang="fr-CH" sz="1200" kern="1200" dirty="0"/>
          </a:br>
          <a:r>
            <a:rPr lang="fr-CH" sz="1200" kern="1200" dirty="0"/>
            <a:t>2018 - 2019</a:t>
          </a:r>
        </a:p>
      </dsp:txBody>
      <dsp:txXfrm>
        <a:off x="3265089" y="3842713"/>
        <a:ext cx="1597820" cy="599670"/>
      </dsp:txXfrm>
    </dsp:sp>
    <dsp:sp modelId="{68D1CD2F-7788-430C-A40D-FAB5E0F517D4}">
      <dsp:nvSpPr>
        <dsp:cNvPr id="0" name=""/>
        <dsp:cNvSpPr/>
      </dsp:nvSpPr>
      <dsp:spPr>
        <a:xfrm rot="5400000">
          <a:off x="3944565" y="4476965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4500852"/>
        <a:ext cx="171986" cy="167208"/>
      </dsp:txXfrm>
    </dsp:sp>
    <dsp:sp modelId="{402554BC-0CC2-4644-B12D-432DA641DB04}">
      <dsp:nvSpPr>
        <dsp:cNvPr id="0" name=""/>
        <dsp:cNvSpPr/>
      </dsp:nvSpPr>
      <dsp:spPr>
        <a:xfrm>
          <a:off x="3246432" y="4779532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Head of API, </a:t>
          </a:r>
          <a:r>
            <a:rPr lang="fr-CH" sz="1200" kern="1200" dirty="0" err="1"/>
            <a:t>Integration</a:t>
          </a:r>
          <a:r>
            <a:rPr lang="fr-CH" sz="1200" kern="1200" dirty="0"/>
            <a:t> and Customer </a:t>
          </a:r>
          <a:r>
            <a:rPr lang="fr-CH" sz="1200" kern="1200" dirty="0" err="1"/>
            <a:t>Facing</a:t>
          </a:r>
          <a:br>
            <a:rPr lang="fr-CH" sz="1200" kern="1200" dirty="0"/>
          </a:br>
          <a:r>
            <a:rPr lang="fr-CH" sz="1200" kern="1200" dirty="0"/>
            <a:t>2019 - …</a:t>
          </a:r>
        </a:p>
      </dsp:txBody>
      <dsp:txXfrm>
        <a:off x="3265089" y="4798189"/>
        <a:ext cx="1597820" cy="599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DFDAC-C924-4578-92F8-3F02C1B564DB}" type="datetimeFigureOut">
              <a:rPr lang="fr-CH" smtClean="0"/>
              <a:t>03.10.2019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5CEF1-B15E-46E7-B40D-5692415CBE2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3062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04763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Culture de la connaissance !!!!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Rester à jour.</a:t>
            </a:r>
          </a:p>
          <a:p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Angular2 est sorti en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 err="1"/>
              <a:t>React</a:t>
            </a:r>
            <a:r>
              <a:rPr lang="fr-CH" dirty="0"/>
              <a:t> en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Il y a 12 ans, il n'y avait jamais eu d'iPhone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Citer des exemples de mon vécu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120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Culture de la connaissance !!!!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Rester à jour.</a:t>
            </a:r>
          </a:p>
          <a:p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Angular2 est sorti en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 err="1"/>
              <a:t>React</a:t>
            </a:r>
            <a:r>
              <a:rPr lang="fr-CH" dirty="0"/>
              <a:t> en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Il y a 12 ans, il n'y avait jamais eu d'iPhone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1943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6734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46369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2774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4819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1140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7433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5673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7975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45162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8068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2876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946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68612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6047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3275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82992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405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82668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5187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864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1206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11814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6805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90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vaneljulien/VeilleTechnologiqueHEIG-V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mojipedia.org/microsoft/windows-10-may-2019-update/sleeping-face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oncurren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apple/ios-10.2/mobile-phon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hyperlink" Target="https://www.linkedin.com/in/duvaneljulie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ntimeter.com/s/3b8bcf0386c75f621e8f6d5e6f482871/8d6bdec4f82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s/3b8bcf0386c75f621e8f6d5e6f482871/8d6bdec4f82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jduvanel@vaudoise.ch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s/3b8bcf0386c75f621e8f6d5e6f482871/8d6bdec4f824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entimeter.com/s/c03d3a296342ccd6e3bac2fa9571ae41/a9ab5b245707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ntimeter.com/s/ede2b2df182825c3559c0d190227e195/00f4148db6b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microsoft/windows-10-may-2019-update/sleeping-fac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1B1CE-C02D-49F3-9AE9-65A69DDE2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Veille technologique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43FB32-0FF1-4AAF-A2CA-EBF07BA5C6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2019-2020</a:t>
            </a:r>
          </a:p>
        </p:txBody>
      </p:sp>
    </p:spTree>
    <p:extLst>
      <p:ext uri="{BB962C8B-B14F-4D97-AF65-F5344CB8AC3E}">
        <p14:creationId xmlns:p14="http://schemas.microsoft.com/office/powerpoint/2010/main" val="157895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BAD22-F213-4F7D-B778-7EA1D30E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Matériel du cours, exemples et autres.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5582B3-BC1F-4724-A4AB-4656C72B8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3243942"/>
            <a:ext cx="11582400" cy="5334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CH" sz="3600" dirty="0">
                <a:hlinkClick r:id="rId3"/>
              </a:rPr>
              <a:t>https://github.com/duvaneljulien/VeilleTechnologiqueHEIG-VD</a:t>
            </a:r>
            <a:endParaRPr lang="fr-CH" sz="3600" dirty="0"/>
          </a:p>
        </p:txBody>
      </p:sp>
    </p:spTree>
    <p:extLst>
      <p:ext uri="{BB962C8B-B14F-4D97-AF65-F5344CB8AC3E}">
        <p14:creationId xmlns:p14="http://schemas.microsoft.com/office/powerpoint/2010/main" val="373400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BAD22-F213-4F7D-B778-7EA1D30E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Sur quoi serez-vous évalué lors du semestre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A78F4D7-1D0E-49A1-9DB1-7DE501B11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Un pitch de 8 minutes 42, en équipe, sur votre domaine de veille.</a:t>
            </a:r>
          </a:p>
          <a:p>
            <a:r>
              <a:rPr lang="fr-CH" dirty="0">
                <a:solidFill>
                  <a:srgbClr val="383838"/>
                </a:solidFill>
              </a:rPr>
              <a:t>Un retour sur un </a:t>
            </a:r>
            <a:r>
              <a:rPr lang="fr-CH" dirty="0" err="1">
                <a:solidFill>
                  <a:srgbClr val="383838"/>
                </a:solidFill>
              </a:rPr>
              <a:t>meetup</a:t>
            </a:r>
            <a:r>
              <a:rPr lang="fr-CH" dirty="0">
                <a:solidFill>
                  <a:srgbClr val="383838"/>
                </a:solidFill>
              </a:rPr>
              <a:t> / événement en rapport à la technologie. </a:t>
            </a:r>
          </a:p>
          <a:p>
            <a:r>
              <a:rPr lang="fr-CH" dirty="0">
                <a:solidFill>
                  <a:srgbClr val="383838"/>
                </a:solidFill>
              </a:rPr>
              <a:t>Sur l'état de l'art d'une technologie choisie et les moments clés.</a:t>
            </a:r>
          </a:p>
          <a:p>
            <a:r>
              <a:rPr lang="fr-CH" dirty="0">
                <a:solidFill>
                  <a:srgbClr val="383838"/>
                </a:solidFill>
              </a:rPr>
              <a:t>Un comparatif de client RSS.</a:t>
            </a:r>
          </a:p>
          <a:p>
            <a:endParaRPr lang="fr-CH" dirty="0">
              <a:solidFill>
                <a:srgbClr val="383838"/>
              </a:solidFill>
            </a:endParaRPr>
          </a:p>
          <a:p>
            <a:endParaRPr lang="fr-CH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"Je vous donne le mandat de me donner un retour sur ces thèmes, par écrit et par oral." A vous de trouver </a:t>
            </a:r>
            <a:r>
              <a:rPr lang="fr-CH">
                <a:solidFill>
                  <a:srgbClr val="383838"/>
                </a:solidFill>
              </a:rPr>
              <a:t>la forme.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546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61FEF1F-4C4D-4EF2-BFE9-6B182F999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Jeudi 3 octobre 2019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84335C7-E142-469F-A075-9BACFA0C2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Cours ex-cathedra      , atelier et explication pour la suite.</a:t>
            </a:r>
          </a:p>
        </p:txBody>
      </p:sp>
      <p:pic>
        <p:nvPicPr>
          <p:cNvPr id="6" name="Picture 2" descr="Sleeping Face on Microsoft ">
            <a:hlinkClick r:id="rId2"/>
            <a:extLst>
              <a:ext uri="{FF2B5EF4-FFF2-40B4-BE49-F238E27FC236}">
                <a16:creationId xmlns:a16="http://schemas.microsoft.com/office/drawing/2014/main" id="{B284D038-A662-466F-A0C9-0337A743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04" y="3634696"/>
            <a:ext cx="313853" cy="31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23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209A97-5D55-41A7-87E2-FBEE4BA5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Veille technologique, c'est quoi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725515-4830-45C4-8332-6C84BB9E8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H" dirty="0">
                <a:solidFill>
                  <a:srgbClr val="383838"/>
                </a:solidFill>
              </a:rPr>
              <a:t>La </a:t>
            </a:r>
            <a:r>
              <a:rPr lang="fr-CH" b="1" dirty="0">
                <a:solidFill>
                  <a:srgbClr val="383838"/>
                </a:solidFill>
              </a:rPr>
              <a:t>veille technologique</a:t>
            </a:r>
            <a:r>
              <a:rPr lang="fr-CH" dirty="0">
                <a:solidFill>
                  <a:srgbClr val="383838"/>
                </a:solidFill>
              </a:rPr>
              <a:t> […] consiste à s'informer de façon systématique sur les techniques les plus récentes et surtout sur leur mise à disposition […]. </a:t>
            </a:r>
          </a:p>
          <a:p>
            <a:r>
              <a:rPr lang="fr-CH" dirty="0">
                <a:solidFill>
                  <a:srgbClr val="383838"/>
                </a:solidFill>
              </a:rPr>
              <a:t>Cette activité met en œuvre des techniques d'acquisition, de stockage et d'analyse d'informations et leur distribution automatique aux différentes sections concernées de l'entreprise, à la manière d'une revue de presse.</a:t>
            </a:r>
          </a:p>
          <a:p>
            <a:r>
              <a:rPr lang="fr-CH" dirty="0">
                <a:solidFill>
                  <a:srgbClr val="383838"/>
                </a:solidFill>
              </a:rPr>
              <a:t>Ces informations peuvent concerner une matière première, un produit, un composant, un procédé, l'état de l'art et l'évolution de l'environnement scientifique, technique, industriel ou commercial de l'entreprise. </a:t>
            </a:r>
          </a:p>
          <a:p>
            <a:r>
              <a:rPr lang="fr-CH" dirty="0">
                <a:solidFill>
                  <a:srgbClr val="383838"/>
                </a:solidFill>
              </a:rPr>
              <a:t>On connaît mieux grâce à elle […] sa </a:t>
            </a:r>
            <a:r>
              <a:rPr lang="fr-CH" dirty="0">
                <a:solidFill>
                  <a:srgbClr val="383838"/>
                </a:solidFill>
                <a:hlinkClick r:id="rId3" tooltip="Concurr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concurrence</a:t>
            </a:r>
            <a:r>
              <a:rPr lang="fr-CH" dirty="0">
                <a:solidFill>
                  <a:srgbClr val="383838"/>
                </a:solidFill>
              </a:rPr>
              <a:t> future.</a:t>
            </a:r>
          </a:p>
        </p:txBody>
      </p:sp>
      <p:pic>
        <p:nvPicPr>
          <p:cNvPr id="3074" name="Picture 2" descr="Résultat de recherche d'images pour &quot;wikipedia&quot;">
            <a:extLst>
              <a:ext uri="{FF2B5EF4-FFF2-40B4-BE49-F238E27FC236}">
                <a16:creationId xmlns:a16="http://schemas.microsoft.com/office/drawing/2014/main" id="{9639B3AE-7554-4058-9322-AEBF16C2B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6" y="271564"/>
            <a:ext cx="1083128" cy="9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82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Pourquoi est-ce qu'on fait de la veille et est-ce vraiment important la veille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BEBC8D-3791-4DEA-B31B-44D62641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254"/>
            <a:ext cx="10515600" cy="5005709"/>
          </a:xfrm>
        </p:spPr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Ce que vous apprenez aujourd'hui ne vous servira à rien.</a:t>
            </a:r>
          </a:p>
          <a:p>
            <a:r>
              <a:rPr lang="fr-CH" dirty="0">
                <a:solidFill>
                  <a:srgbClr val="383838"/>
                </a:solidFill>
              </a:rPr>
              <a:t>Oui, oui et oui ! C'est </a:t>
            </a:r>
            <a:r>
              <a:rPr lang="fr-CH" u="sng" dirty="0">
                <a:solidFill>
                  <a:srgbClr val="383838"/>
                </a:solidFill>
              </a:rPr>
              <a:t>crucial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  <a:p>
            <a:endParaRPr lang="fr-CH" dirty="0">
              <a:solidFill>
                <a:srgbClr val="383838"/>
              </a:solidFill>
            </a:endParaRPr>
          </a:p>
          <a:p>
            <a:endParaRPr lang="fr-CH" dirty="0">
              <a:solidFill>
                <a:srgbClr val="383838"/>
              </a:solidFill>
            </a:endParaRPr>
          </a:p>
          <a:p>
            <a:pPr marL="0" indent="0">
              <a:buNone/>
            </a:pPr>
            <a:endParaRPr lang="fr-CH" dirty="0">
              <a:solidFill>
                <a:srgbClr val="383838"/>
              </a:solidFill>
            </a:endParaRPr>
          </a:p>
          <a:p>
            <a:r>
              <a:rPr lang="fr-CH" u="sng" dirty="0">
                <a:solidFill>
                  <a:srgbClr val="383838"/>
                </a:solidFill>
              </a:rPr>
              <a:t>Votre</a:t>
            </a:r>
            <a:r>
              <a:rPr lang="fr-CH" dirty="0">
                <a:solidFill>
                  <a:srgbClr val="383838"/>
                </a:solidFill>
              </a:rPr>
              <a:t> carrière. </a:t>
            </a:r>
            <a:r>
              <a:rPr lang="fr-CH" u="sng" dirty="0">
                <a:solidFill>
                  <a:srgbClr val="383838"/>
                </a:solidFill>
              </a:rPr>
              <a:t>Votre</a:t>
            </a:r>
            <a:r>
              <a:rPr lang="fr-CH" dirty="0">
                <a:solidFill>
                  <a:srgbClr val="383838"/>
                </a:solidFill>
              </a:rPr>
              <a:t> responsabilité.</a:t>
            </a:r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2050" name="Picture 2" descr="Mobile Phone on Apple ">
            <a:hlinkClick r:id="rId3"/>
            <a:extLst>
              <a:ext uri="{FF2B5EF4-FFF2-40B4-BE49-F238E27FC236}">
                <a16:creationId xmlns:a16="http://schemas.microsoft.com/office/drawing/2014/main" id="{22EA4FC7-AF93-4451-BFD2-44E76431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84" y="2457948"/>
            <a:ext cx="974912" cy="9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angular2&quot;">
            <a:extLst>
              <a:ext uri="{FF2B5EF4-FFF2-40B4-BE49-F238E27FC236}">
                <a16:creationId xmlns:a16="http://schemas.microsoft.com/office/drawing/2014/main" id="{81EF9C24-2AA2-485C-87C9-39FD44BD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15" y="2359777"/>
            <a:ext cx="1171254" cy="11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react&quot;">
            <a:extLst>
              <a:ext uri="{FF2B5EF4-FFF2-40B4-BE49-F238E27FC236}">
                <a16:creationId xmlns:a16="http://schemas.microsoft.com/office/drawing/2014/main" id="{274C2C09-4F70-4085-A574-F4E135118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539" y="2366060"/>
            <a:ext cx="1657379" cy="11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1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Quand faut-il faire de la veille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BEBC8D-3791-4DEA-B31B-44D62641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254"/>
            <a:ext cx="10515600" cy="5005709"/>
          </a:xfrm>
        </p:spPr>
        <p:txBody>
          <a:bodyPr/>
          <a:lstStyle/>
          <a:p>
            <a:r>
              <a:rPr lang="fr-CH" dirty="0">
                <a:solidFill>
                  <a:srgbClr val="2E2E2E"/>
                </a:solidFill>
              </a:rPr>
              <a:t>Souvent, très souvent.</a:t>
            </a:r>
          </a:p>
          <a:p>
            <a:r>
              <a:rPr lang="fr-CH" dirty="0">
                <a:solidFill>
                  <a:srgbClr val="2E2E2E"/>
                </a:solidFill>
              </a:rPr>
              <a:t>A chacun sa routine </a:t>
            </a:r>
            <a:br>
              <a:rPr lang="fr-CH" dirty="0">
                <a:solidFill>
                  <a:srgbClr val="2E2E2E"/>
                </a:solidFill>
              </a:rPr>
            </a:br>
            <a:r>
              <a:rPr lang="fr-CH" dirty="0">
                <a:solidFill>
                  <a:srgbClr val="2E2E2E"/>
                </a:solidFill>
              </a:rPr>
              <a:t>(train, bus, café, le matin, le soir).</a:t>
            </a:r>
          </a:p>
        </p:txBody>
      </p:sp>
      <p:pic>
        <p:nvPicPr>
          <p:cNvPr id="14338" name="Picture 2" descr="Three O’Clock on Apple iOS 13.1">
            <a:extLst>
              <a:ext uri="{FF2B5EF4-FFF2-40B4-BE49-F238E27FC236}">
                <a16:creationId xmlns:a16="http://schemas.microsoft.com/office/drawing/2014/main" id="{EC3F32AD-C839-4E5E-B587-2F64484D2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89" y="3429000"/>
            <a:ext cx="2479222" cy="247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8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43E4DF-6F2F-496A-BA4B-D8C9A4FE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Du coup, on consomme quoi comme information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7212C8-F2E1-4C0C-983A-F3830250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En discutant avec des gens.</a:t>
            </a:r>
          </a:p>
          <a:p>
            <a:r>
              <a:rPr lang="fr-CH" dirty="0">
                <a:solidFill>
                  <a:srgbClr val="383838"/>
                </a:solidFill>
              </a:rPr>
              <a:t>En assistant à des conférences (et des </a:t>
            </a:r>
            <a:r>
              <a:rPr lang="fr-CH" dirty="0" err="1">
                <a:solidFill>
                  <a:srgbClr val="383838"/>
                </a:solidFill>
              </a:rPr>
              <a:t>meetups</a:t>
            </a:r>
            <a:r>
              <a:rPr lang="fr-CH" dirty="0">
                <a:solidFill>
                  <a:srgbClr val="383838"/>
                </a:solidFill>
              </a:rPr>
              <a:t>).</a:t>
            </a:r>
          </a:p>
          <a:p>
            <a:r>
              <a:rPr lang="fr-CH" dirty="0">
                <a:solidFill>
                  <a:srgbClr val="383838"/>
                </a:solidFill>
              </a:rPr>
              <a:t>En lisant des articles et en suivant l'actualité sur internet.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39EE2B4F-C48F-414F-841D-138289CAF0C7}"/>
              </a:ext>
            </a:extLst>
          </p:cNvPr>
          <p:cNvSpPr/>
          <p:nvPr/>
        </p:nvSpPr>
        <p:spPr>
          <a:xfrm rot="8176074">
            <a:off x="8860973" y="1710364"/>
            <a:ext cx="2503714" cy="4866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963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78E9F-455C-4C22-A96C-A414521D1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Lire des articles, fastoche.</a:t>
            </a:r>
          </a:p>
        </p:txBody>
      </p:sp>
      <p:pic>
        <p:nvPicPr>
          <p:cNvPr id="8194" name="Picture 2" descr="Thinking Face">
            <a:extLst>
              <a:ext uri="{FF2B5EF4-FFF2-40B4-BE49-F238E27FC236}">
                <a16:creationId xmlns:a16="http://schemas.microsoft.com/office/drawing/2014/main" id="{86C5456F-8B61-45BF-8B78-A4B90656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764" y="3923166"/>
            <a:ext cx="1812471" cy="18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40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i="1" dirty="0"/>
              <a:t>Lire des articles</a:t>
            </a:r>
            <a:r>
              <a:rPr lang="fr-CH" sz="2400" dirty="0"/>
              <a:t>, ça veut dire…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074747-44FF-4237-9CFD-B1F64E98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Des articles :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"à la 20 mn",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"comme Science &amp; Vie"</a:t>
            </a:r>
          </a:p>
          <a:p>
            <a:r>
              <a:rPr lang="fr-CH" dirty="0">
                <a:solidFill>
                  <a:srgbClr val="383838"/>
                </a:solidFill>
              </a:rPr>
              <a:t>Des tweets.</a:t>
            </a:r>
          </a:p>
          <a:p>
            <a:r>
              <a:rPr lang="fr-CH" dirty="0">
                <a:solidFill>
                  <a:srgbClr val="383838"/>
                </a:solidFill>
              </a:rPr>
              <a:t>Des sites communautaires </a:t>
            </a:r>
            <a:r>
              <a:rPr lang="fr-CH" dirty="0" err="1">
                <a:solidFill>
                  <a:srgbClr val="383838"/>
                </a:solidFill>
              </a:rPr>
              <a:t>tq</a:t>
            </a:r>
            <a:r>
              <a:rPr lang="fr-CH" dirty="0">
                <a:solidFill>
                  <a:srgbClr val="383838"/>
                </a:solidFill>
              </a:rPr>
              <a:t>. Medium, </a:t>
            </a:r>
            <a:r>
              <a:rPr lang="fr-CH" dirty="0" err="1">
                <a:solidFill>
                  <a:srgbClr val="383838"/>
                </a:solidFill>
              </a:rPr>
              <a:t>HackerNode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  <a:p>
            <a:r>
              <a:rPr lang="fr-CH" dirty="0">
                <a:solidFill>
                  <a:srgbClr val="383838"/>
                </a:solidFill>
              </a:rPr>
              <a:t>Des plateformes collaboratives </a:t>
            </a:r>
            <a:r>
              <a:rPr lang="fr-CH" dirty="0" err="1">
                <a:solidFill>
                  <a:srgbClr val="383838"/>
                </a:solidFill>
              </a:rPr>
              <a:t>tq</a:t>
            </a:r>
            <a:r>
              <a:rPr lang="fr-CH" dirty="0">
                <a:solidFill>
                  <a:srgbClr val="383838"/>
                </a:solidFill>
              </a:rPr>
              <a:t>. Slack, </a:t>
            </a:r>
            <a:r>
              <a:rPr lang="fr-CH" dirty="0" err="1">
                <a:solidFill>
                  <a:srgbClr val="383838"/>
                </a:solidFill>
              </a:rPr>
              <a:t>Gitter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  <a:p>
            <a:r>
              <a:rPr lang="fr-CH" dirty="0">
                <a:solidFill>
                  <a:srgbClr val="383838"/>
                </a:solidFill>
              </a:rPr>
              <a:t>Des newsletters.</a:t>
            </a:r>
          </a:p>
          <a:p>
            <a:r>
              <a:rPr lang="fr-CH" dirty="0">
                <a:solidFill>
                  <a:srgbClr val="383838"/>
                </a:solidFill>
              </a:rPr>
              <a:t>Des vidéos </a:t>
            </a:r>
            <a:r>
              <a:rPr lang="fr-CH" dirty="0" err="1">
                <a:solidFill>
                  <a:srgbClr val="383838"/>
                </a:solidFill>
              </a:rPr>
              <a:t>tq</a:t>
            </a:r>
            <a:r>
              <a:rPr lang="fr-CH" dirty="0">
                <a:solidFill>
                  <a:srgbClr val="383838"/>
                </a:solidFill>
              </a:rPr>
              <a:t>. YouTube, </a:t>
            </a:r>
            <a:r>
              <a:rPr lang="fr-CH" dirty="0" err="1">
                <a:solidFill>
                  <a:srgbClr val="383838"/>
                </a:solidFill>
              </a:rPr>
              <a:t>PluralSight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8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861333D-B5DB-43B3-9A26-C22B36BD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Ok, super, mais… je vais jamais m'en sortir avec tous ces articles.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51C263-ACBA-49DB-9981-A8A6A5F62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Y'a pas un truc pour me faciliter la vie ?</a:t>
            </a:r>
          </a:p>
        </p:txBody>
      </p:sp>
    </p:spTree>
    <p:extLst>
      <p:ext uri="{BB962C8B-B14F-4D97-AF65-F5344CB8AC3E}">
        <p14:creationId xmlns:p14="http://schemas.microsoft.com/office/powerpoint/2010/main" val="185273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070F170-4BEB-4E61-AB51-26DA6B0C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Qui suis-je hors du boulot ?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98C1A77-0060-4035-84B8-538EA7E2D7BD}"/>
              </a:ext>
            </a:extLst>
          </p:cNvPr>
          <p:cNvGrpSpPr/>
          <p:nvPr/>
        </p:nvGrpSpPr>
        <p:grpSpPr>
          <a:xfrm>
            <a:off x="1948543" y="1651493"/>
            <a:ext cx="1851789" cy="1777507"/>
            <a:chOff x="2158628" y="1908827"/>
            <a:chExt cx="1851789" cy="1777507"/>
          </a:xfrm>
        </p:grpSpPr>
        <p:pic>
          <p:nvPicPr>
            <p:cNvPr id="11" name="Picture 2" descr="Photo de l'utilisateur">
              <a:extLst>
                <a:ext uri="{FF2B5EF4-FFF2-40B4-BE49-F238E27FC236}">
                  <a16:creationId xmlns:a16="http://schemas.microsoft.com/office/drawing/2014/main" id="{1F0A5453-E0FF-42BB-A09F-4DDD8D858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723" y="1908827"/>
              <a:ext cx="1303600" cy="130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BA1C366-550D-4271-8D22-ACDA58E8D88D}"/>
                </a:ext>
              </a:extLst>
            </p:cNvPr>
            <p:cNvSpPr txBox="1"/>
            <p:nvPr/>
          </p:nvSpPr>
          <p:spPr>
            <a:xfrm>
              <a:off x="2158628" y="3317002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Julien (Duvanel)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3EF5F88-07C1-4B9A-A541-3CC26FFF0872}"/>
              </a:ext>
            </a:extLst>
          </p:cNvPr>
          <p:cNvGrpSpPr/>
          <p:nvPr/>
        </p:nvGrpSpPr>
        <p:grpSpPr>
          <a:xfrm>
            <a:off x="5104055" y="1651493"/>
            <a:ext cx="1841786" cy="1801183"/>
            <a:chOff x="4624762" y="1908826"/>
            <a:chExt cx="1841786" cy="180118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EB14479-2D89-4689-AC6E-0D9A2D663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6122" y="1908826"/>
              <a:ext cx="1329643" cy="1303599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A9D4F14-B3E7-4AF9-B05E-C0CA84D2C5F7}"/>
                </a:ext>
              </a:extLst>
            </p:cNvPr>
            <p:cNvSpPr txBox="1"/>
            <p:nvPr/>
          </p:nvSpPr>
          <p:spPr>
            <a:xfrm>
              <a:off x="4624762" y="3340677"/>
              <a:ext cx="1841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33 ans et 34 jours</a:t>
              </a:r>
              <a:endParaRPr lang="fr-CH" sz="1100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4652491-AA74-407A-AA78-A01F228587FB}"/>
              </a:ext>
            </a:extLst>
          </p:cNvPr>
          <p:cNvGrpSpPr/>
          <p:nvPr/>
        </p:nvGrpSpPr>
        <p:grpSpPr>
          <a:xfrm>
            <a:off x="8249564" y="1651493"/>
            <a:ext cx="1685077" cy="1810341"/>
            <a:chOff x="7385849" y="1898732"/>
            <a:chExt cx="1685077" cy="1810341"/>
          </a:xfrm>
        </p:grpSpPr>
        <p:pic>
          <p:nvPicPr>
            <p:cNvPr id="17" name="Picture 4" descr="RÃ©sultat de recherche d'images pour &quot;mathematicien&quot;">
              <a:extLst>
                <a:ext uri="{FF2B5EF4-FFF2-40B4-BE49-F238E27FC236}">
                  <a16:creationId xmlns:a16="http://schemas.microsoft.com/office/drawing/2014/main" id="{858FA22C-026B-4450-8D0D-F9F8074D4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6"/>
            <a:stretch/>
          </p:blipFill>
          <p:spPr bwMode="auto">
            <a:xfrm>
              <a:off x="7559074" y="1898732"/>
              <a:ext cx="1329643" cy="129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87E362F-1600-4685-AD32-3EB6D22C3998}"/>
                </a:ext>
              </a:extLst>
            </p:cNvPr>
            <p:cNvSpPr txBox="1"/>
            <p:nvPr/>
          </p:nvSpPr>
          <p:spPr>
            <a:xfrm>
              <a:off x="7385849" y="3339741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Mathématicien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7697ADF-27E3-4C83-92DE-19A0F80A4102}"/>
              </a:ext>
            </a:extLst>
          </p:cNvPr>
          <p:cNvGrpSpPr/>
          <p:nvPr/>
        </p:nvGrpSpPr>
        <p:grpSpPr>
          <a:xfrm>
            <a:off x="2106438" y="4069608"/>
            <a:ext cx="1535998" cy="1805627"/>
            <a:chOff x="2316523" y="4440273"/>
            <a:chExt cx="1535998" cy="180562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8C1BA22-7D04-4259-A056-44E489B62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264" t="16783" r="8873" b="44370"/>
            <a:stretch/>
          </p:blipFill>
          <p:spPr>
            <a:xfrm>
              <a:off x="2399444" y="4440273"/>
              <a:ext cx="1370156" cy="1293505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E6B3AED-57E3-4AAF-A4FB-9343C92B5E65}"/>
                </a:ext>
              </a:extLst>
            </p:cNvPr>
            <p:cNvSpPr txBox="1"/>
            <p:nvPr/>
          </p:nvSpPr>
          <p:spPr>
            <a:xfrm>
              <a:off x="2316523" y="5876568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Papa d'Olivia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3328DB6-334B-4172-A36E-B8A507CBA547}"/>
              </a:ext>
            </a:extLst>
          </p:cNvPr>
          <p:cNvGrpSpPr/>
          <p:nvPr/>
        </p:nvGrpSpPr>
        <p:grpSpPr>
          <a:xfrm>
            <a:off x="5372215" y="4069608"/>
            <a:ext cx="1305466" cy="1670810"/>
            <a:chOff x="1142875" y="4529190"/>
            <a:chExt cx="1305466" cy="1670810"/>
          </a:xfrm>
        </p:grpSpPr>
        <p:pic>
          <p:nvPicPr>
            <p:cNvPr id="23" name="Picture 8" descr="RÃ©sultat de recherche d'images pour &quot;squash ali farag&quot;">
              <a:extLst>
                <a:ext uri="{FF2B5EF4-FFF2-40B4-BE49-F238E27FC236}">
                  <a16:creationId xmlns:a16="http://schemas.microsoft.com/office/drawing/2014/main" id="{ABA54258-B3B1-441A-9B7C-8E6A03C285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96" r="4542"/>
            <a:stretch/>
          </p:blipFill>
          <p:spPr bwMode="auto">
            <a:xfrm>
              <a:off x="1142875" y="4529190"/>
              <a:ext cx="1305466" cy="119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2C4ADEE-E892-4A74-9702-5B4E886C9805}"/>
                </a:ext>
              </a:extLst>
            </p:cNvPr>
            <p:cNvSpPr txBox="1"/>
            <p:nvPr/>
          </p:nvSpPr>
          <p:spPr>
            <a:xfrm>
              <a:off x="1311207" y="583066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Squash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5B86D0B-4E4B-4DA1-BA74-03F00DF26675}"/>
              </a:ext>
            </a:extLst>
          </p:cNvPr>
          <p:cNvGrpSpPr/>
          <p:nvPr/>
        </p:nvGrpSpPr>
        <p:grpSpPr>
          <a:xfrm>
            <a:off x="8490381" y="4069608"/>
            <a:ext cx="1193380" cy="1670810"/>
            <a:chOff x="7632485" y="4440273"/>
            <a:chExt cx="1193380" cy="1670810"/>
          </a:xfrm>
        </p:grpSpPr>
        <p:pic>
          <p:nvPicPr>
            <p:cNvPr id="26" name="Picture 10" descr="RÃ©sultat de recherche d'images pour &quot;geek&quot;">
              <a:extLst>
                <a:ext uri="{FF2B5EF4-FFF2-40B4-BE49-F238E27FC236}">
                  <a16:creationId xmlns:a16="http://schemas.microsoft.com/office/drawing/2014/main" id="{C5D1130C-80C6-494C-8BB3-265CB1EFB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485" y="4440273"/>
              <a:ext cx="1193380" cy="119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25621C2-6746-48B7-9AC6-C4E3D7B5B81A}"/>
                </a:ext>
              </a:extLst>
            </p:cNvPr>
            <p:cNvSpPr txBox="1"/>
            <p:nvPr/>
          </p:nvSpPr>
          <p:spPr>
            <a:xfrm>
              <a:off x="7803152" y="5741751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Geek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95FF5BA-716E-401D-A164-BD529F98B35B}"/>
              </a:ext>
            </a:extLst>
          </p:cNvPr>
          <p:cNvGrpSpPr/>
          <p:nvPr/>
        </p:nvGrpSpPr>
        <p:grpSpPr>
          <a:xfrm>
            <a:off x="3711032" y="6122761"/>
            <a:ext cx="4769935" cy="370114"/>
            <a:chOff x="3430218" y="6182179"/>
            <a:chExt cx="4769935" cy="370114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C3F48F10-F9FB-4D5D-ADD6-FB25FEC41DEB}"/>
                </a:ext>
              </a:extLst>
            </p:cNvPr>
            <p:cNvSpPr txBox="1"/>
            <p:nvPr/>
          </p:nvSpPr>
          <p:spPr>
            <a:xfrm>
              <a:off x="3847871" y="6182961"/>
              <a:ext cx="4352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>
                  <a:hlinkClick r:id="rId9"/>
                </a:rPr>
                <a:t>https://www.linkedin.com/in/duvaneljulien/</a:t>
              </a:r>
              <a:endParaRPr lang="fr-CH" dirty="0"/>
            </a:p>
          </p:txBody>
        </p:sp>
        <p:pic>
          <p:nvPicPr>
            <p:cNvPr id="11266" name="Picture 2" descr="Résultat de recherche d'images pour &quot;linkedin&quot;">
              <a:extLst>
                <a:ext uri="{FF2B5EF4-FFF2-40B4-BE49-F238E27FC236}">
                  <a16:creationId xmlns:a16="http://schemas.microsoft.com/office/drawing/2014/main" id="{A8A1406F-9A70-4C17-910A-D2C3D8AD3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218" y="6182179"/>
              <a:ext cx="370114" cy="370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22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Flux RSS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074747-44FF-4237-9CFD-B1F64E98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i="1" dirty="0" err="1">
                <a:solidFill>
                  <a:srgbClr val="383838"/>
                </a:solidFill>
              </a:rPr>
              <a:t>Really</a:t>
            </a:r>
            <a:r>
              <a:rPr lang="fr-CH" i="1" dirty="0">
                <a:solidFill>
                  <a:srgbClr val="383838"/>
                </a:solidFill>
              </a:rPr>
              <a:t> Simple Syndication</a:t>
            </a:r>
          </a:p>
          <a:p>
            <a:r>
              <a:rPr lang="fr-CH" dirty="0">
                <a:solidFill>
                  <a:srgbClr val="383838"/>
                </a:solidFill>
              </a:rPr>
              <a:t>Format de fichier (du XML)</a:t>
            </a:r>
          </a:p>
          <a:p>
            <a:r>
              <a:rPr lang="fr-CH" dirty="0">
                <a:solidFill>
                  <a:srgbClr val="383838"/>
                </a:solidFill>
              </a:rPr>
              <a:t>Contenu est produit automatiquement</a:t>
            </a:r>
          </a:p>
          <a:p>
            <a:r>
              <a:rPr lang="fr-CH" dirty="0">
                <a:solidFill>
                  <a:srgbClr val="383838"/>
                </a:solidFill>
              </a:rPr>
              <a:t>En fonction des mises à jour d'un site web</a:t>
            </a:r>
          </a:p>
        </p:txBody>
      </p:sp>
      <p:pic>
        <p:nvPicPr>
          <p:cNvPr id="5" name="Picture 2" descr="Résultat de recherche d'images pour &quot;wikipedia&quot;">
            <a:extLst>
              <a:ext uri="{FF2B5EF4-FFF2-40B4-BE49-F238E27FC236}">
                <a16:creationId xmlns:a16="http://schemas.microsoft.com/office/drawing/2014/main" id="{58365B33-E042-4A46-A993-AFE43A04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6" y="271564"/>
            <a:ext cx="1083128" cy="9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4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Exemple de fichier RSS </a:t>
            </a:r>
            <a:r>
              <a:rPr lang="fr-CH" sz="2400" i="1" dirty="0"/>
              <a:t>simple</a:t>
            </a:r>
            <a:endParaRPr lang="fr-CH" sz="24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954FFCE-6F84-4357-8AEC-7456AFD29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7672" y="1538546"/>
            <a:ext cx="7336655" cy="4954329"/>
          </a:xfrm>
          <a:prstGeom prst="rect">
            <a:avLst/>
          </a:prstGeom>
        </p:spPr>
      </p:pic>
      <p:pic>
        <p:nvPicPr>
          <p:cNvPr id="5" name="Picture 2" descr="Résultat de recherche d'images pour &quot;wikipedia&quot;">
            <a:extLst>
              <a:ext uri="{FF2B5EF4-FFF2-40B4-BE49-F238E27FC236}">
                <a16:creationId xmlns:a16="http://schemas.microsoft.com/office/drawing/2014/main" id="{58365B33-E042-4A46-A993-AFE43A04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6" y="271564"/>
            <a:ext cx="1083128" cy="9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58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-179161"/>
            <a:ext cx="10515600" cy="1325563"/>
          </a:xfrm>
        </p:spPr>
        <p:txBody>
          <a:bodyPr>
            <a:normAutofit/>
          </a:bodyPr>
          <a:lstStyle/>
          <a:p>
            <a:r>
              <a:rPr lang="fr-CH" sz="2400" dirty="0"/>
              <a:t>Exemple de fichier RSS de la RTS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DEEE58-7FE6-4F1C-9751-9729CE9B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48" y="829931"/>
            <a:ext cx="9175938" cy="58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53843-CE9F-452B-B172-020147401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Du coup, il existe des logiciels pour agréger ces flux RSS.</a:t>
            </a:r>
          </a:p>
        </p:txBody>
      </p:sp>
      <p:pic>
        <p:nvPicPr>
          <p:cNvPr id="2050" name="Picture 2" descr="Résultat de recherche d'images pour &quot;flux rss&quot;">
            <a:extLst>
              <a:ext uri="{FF2B5EF4-FFF2-40B4-BE49-F238E27FC236}">
                <a16:creationId xmlns:a16="http://schemas.microsoft.com/office/drawing/2014/main" id="{EF86FEC3-F1DD-472D-9337-433B790D3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821" y="3724147"/>
            <a:ext cx="5346357" cy="2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40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La veille </a:t>
            </a:r>
            <a:r>
              <a:rPr lang="fr-CH" sz="2400" strike="sngStrike" dirty="0"/>
              <a:t>technologique</a:t>
            </a:r>
            <a:r>
              <a:rPr lang="fr-CH" sz="2400" dirty="0"/>
              <a:t>, c'est quand quel domaine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074747-44FF-4237-9CFD-B1F64E98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Technologie, e.g. .NET, </a:t>
            </a:r>
            <a:r>
              <a:rPr lang="fr-CH" dirty="0" err="1">
                <a:solidFill>
                  <a:srgbClr val="383838"/>
                </a:solidFill>
              </a:rPr>
              <a:t>Angular</a:t>
            </a:r>
            <a:r>
              <a:rPr lang="fr-CH" dirty="0">
                <a:solidFill>
                  <a:srgbClr val="383838"/>
                </a:solidFill>
              </a:rPr>
              <a:t>, etc.</a:t>
            </a:r>
          </a:p>
          <a:p>
            <a:r>
              <a:rPr lang="fr-CH" dirty="0">
                <a:solidFill>
                  <a:srgbClr val="383838"/>
                </a:solidFill>
              </a:rPr>
              <a:t>Entrepreneuriat.</a:t>
            </a:r>
          </a:p>
          <a:p>
            <a:r>
              <a:rPr lang="fr-CH" dirty="0">
                <a:solidFill>
                  <a:srgbClr val="383838"/>
                </a:solidFill>
              </a:rPr>
              <a:t>Science.</a:t>
            </a:r>
          </a:p>
          <a:p>
            <a:r>
              <a:rPr lang="fr-CH" dirty="0">
                <a:solidFill>
                  <a:srgbClr val="383838"/>
                </a:solidFill>
              </a:rPr>
              <a:t>Votre passion.</a:t>
            </a:r>
          </a:p>
        </p:txBody>
      </p:sp>
    </p:spTree>
    <p:extLst>
      <p:ext uri="{BB962C8B-B14F-4D97-AF65-F5344CB8AC3E}">
        <p14:creationId xmlns:p14="http://schemas.microsoft.com/office/powerpoint/2010/main" val="40455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Exemple – ma veille technologique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23C0F33-ED4B-4F1D-8953-D5A49383D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6700" y="1235855"/>
            <a:ext cx="7338599" cy="43862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927A2A-00AB-48F2-902D-091BEE5BC081}"/>
              </a:ext>
            </a:extLst>
          </p:cNvPr>
          <p:cNvSpPr/>
          <p:nvPr/>
        </p:nvSpPr>
        <p:spPr>
          <a:xfrm>
            <a:off x="2939143" y="3505200"/>
            <a:ext cx="1240971" cy="326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8906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61FEF1F-4C4D-4EF2-BFE9-6B182F999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9029"/>
            <a:ext cx="9144000" cy="940934"/>
          </a:xfrm>
        </p:spPr>
        <p:txBody>
          <a:bodyPr/>
          <a:lstStyle/>
          <a:p>
            <a:r>
              <a:rPr lang="fr-CH" dirty="0"/>
              <a:t>Atelier, en 4.1 étapes.</a:t>
            </a:r>
          </a:p>
        </p:txBody>
      </p:sp>
      <p:pic>
        <p:nvPicPr>
          <p:cNvPr id="17410" name="Picture 2" descr="Laptop Computer on Apple iOS 13.1">
            <a:extLst>
              <a:ext uri="{FF2B5EF4-FFF2-40B4-BE49-F238E27FC236}">
                <a16:creationId xmlns:a16="http://schemas.microsoft.com/office/drawing/2014/main" id="{9CB3FF22-4990-4C32-A9F9-987A7516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90253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0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0.1 – Créer 7 groupes de 3 personnes.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5 minutes</a:t>
            </a:r>
          </a:p>
        </p:txBody>
      </p:sp>
    </p:spTree>
    <p:extLst>
      <p:ext uri="{BB962C8B-B14F-4D97-AF65-F5344CB8AC3E}">
        <p14:creationId xmlns:p14="http://schemas.microsoft.com/office/powerpoint/2010/main" val="997540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1 - Trouver un domaine de veille technologique pour le semestre.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3108796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Quel domaine avez-vous choisi pour faire de la veille technologique ce semestre ?</a:t>
            </a:r>
          </a:p>
        </p:txBody>
      </p:sp>
      <p:pic>
        <p:nvPicPr>
          <p:cNvPr id="10242" name="Picture 2" descr="Résultat de recherche d'images pour &quot;mentimeter&quot;">
            <a:extLst>
              <a:ext uri="{FF2B5EF4-FFF2-40B4-BE49-F238E27FC236}">
                <a16:creationId xmlns:a16="http://schemas.microsoft.com/office/drawing/2014/main" id="{3D4A721E-8F4A-4B8E-9A3F-9785DF2522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209210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7673186-48FB-4CAD-9CD1-D1D8958CEE22}"/>
              </a:ext>
            </a:extLst>
          </p:cNvPr>
          <p:cNvSpPr txBox="1"/>
          <p:nvPr/>
        </p:nvSpPr>
        <p:spPr>
          <a:xfrm>
            <a:off x="0" y="628547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>
                <a:hlinkClick r:id="rId4"/>
              </a:rPr>
              <a:t>C'est toujours par ici...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012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070F170-4BEB-4E61-AB51-26DA6B0C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CH" sz="2400" dirty="0"/>
              <a:t>Et au travail.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D803AA0F-365C-4ADA-86D1-58BD42371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0629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Résultat de recherche d'images pour &quot;logo epfl&quot;">
            <a:extLst>
              <a:ext uri="{FF2B5EF4-FFF2-40B4-BE49-F238E27FC236}">
                <a16:creationId xmlns:a16="http://schemas.microsoft.com/office/drawing/2014/main" id="{04D93652-874E-4802-805F-D02FE4F6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179" y="1547565"/>
            <a:ext cx="1560157" cy="8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vaudoise assurances&quot;">
            <a:extLst>
              <a:ext uri="{FF2B5EF4-FFF2-40B4-BE49-F238E27FC236}">
                <a16:creationId xmlns:a16="http://schemas.microsoft.com/office/drawing/2014/main" id="{45D3659A-0446-47C8-A183-8A1A1048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64" y="2518587"/>
            <a:ext cx="2377876" cy="9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ésultat de recherche d'images pour &quot;vaudoise assurances&quot;">
            <a:extLst>
              <a:ext uri="{FF2B5EF4-FFF2-40B4-BE49-F238E27FC236}">
                <a16:creationId xmlns:a16="http://schemas.microsoft.com/office/drawing/2014/main" id="{60707EA1-D6D3-4134-BE71-4CD6DC15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64" y="3428999"/>
            <a:ext cx="2377876" cy="9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ésultat de recherche d'images pour &quot;vaudoise assurances&quot;">
            <a:extLst>
              <a:ext uri="{FF2B5EF4-FFF2-40B4-BE49-F238E27FC236}">
                <a16:creationId xmlns:a16="http://schemas.microsoft.com/office/drawing/2014/main" id="{A4318C15-238E-45C6-AF75-EC1AB0168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64" y="4339411"/>
            <a:ext cx="2377876" cy="9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vaudoise assurances&quot;">
            <a:extLst>
              <a:ext uri="{FF2B5EF4-FFF2-40B4-BE49-F238E27FC236}">
                <a16:creationId xmlns:a16="http://schemas.microsoft.com/office/drawing/2014/main" id="{50176B0A-5919-4BE1-828E-799743E2D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64" y="5249823"/>
            <a:ext cx="2377876" cy="9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AA1B1B-CB65-4A0C-B529-8AFDBB4B3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7EA39B-9A39-4564-BA5A-B353DE11D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C2B7A6-EAD4-4A44-8906-5A49F8AD6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5A3723-A0FE-44E1-AF82-AAA30D222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B74F2F-738A-4CCF-A54B-5A36C7A535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F986E3-09BE-477B-ACA7-2FDB2B83A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E0C4A8D-0CF6-4947-A7CE-03A7FE66C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022D40-8D3A-45E0-A0D9-84B016282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717BE6-D76A-4649-9B69-5B2B08E018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D1CD2F-7788-430C-A40D-FAB5E0F51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02554BC-0CC2-4644-B12D-432DA641D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2 - Trouver un logiciel pour centraliser ses sources </a:t>
            </a:r>
            <a:br>
              <a:rPr lang="fr-CH" dirty="0"/>
            </a:br>
            <a:r>
              <a:rPr lang="fr-CH" dirty="0"/>
              <a:t>(client RSS ou autre).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3318818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Quel lecteur de flux RSS avez-vous choisi ?</a:t>
            </a:r>
          </a:p>
        </p:txBody>
      </p:sp>
      <p:pic>
        <p:nvPicPr>
          <p:cNvPr id="7" name="Picture 2" descr="Résultat de recherche d'images pour &quot;mentimeter&quot;">
            <a:hlinkClick r:id="rId3"/>
            <a:extLst>
              <a:ext uri="{FF2B5EF4-FFF2-40B4-BE49-F238E27FC236}">
                <a16:creationId xmlns:a16="http://schemas.microsoft.com/office/drawing/2014/main" id="{E4FAB860-3905-4A58-870E-189201D1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209210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8CF63EB-3E0C-48AF-9815-C1F41F46F71E}"/>
              </a:ext>
            </a:extLst>
          </p:cNvPr>
          <p:cNvSpPr txBox="1"/>
          <p:nvPr/>
        </p:nvSpPr>
        <p:spPr>
          <a:xfrm>
            <a:off x="0" y="628547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>
                <a:hlinkClick r:id="rId3"/>
              </a:rPr>
              <a:t>C'est toujours par ici...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86953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3 - Trouver 14 sources à insérer dans votre client RSS.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1703047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C6F58-8EA4-4654-BEC4-E8347314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D'ailleurs, quelques conseils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3BC70-A081-43EF-BE35-D4641877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Organiser ses flux (dossiers, tags).</a:t>
            </a:r>
          </a:p>
          <a:p>
            <a:r>
              <a:rPr lang="fr-CH" dirty="0">
                <a:solidFill>
                  <a:srgbClr val="383838"/>
                </a:solidFill>
              </a:rPr>
              <a:t>Tenir ses sources à jour.</a:t>
            </a:r>
          </a:p>
          <a:p>
            <a:r>
              <a:rPr lang="fr-CH" dirty="0">
                <a:solidFill>
                  <a:srgbClr val="383838"/>
                </a:solidFill>
              </a:rPr>
              <a:t>Supprimer les sources inutiles (inactifs, trop actifs, trop de bruit).</a:t>
            </a:r>
          </a:p>
          <a:p>
            <a:r>
              <a:rPr lang="fr-CH" dirty="0">
                <a:solidFill>
                  <a:srgbClr val="383838"/>
                </a:solidFill>
              </a:rPr>
              <a:t>Réfléchir à l'utilité d'une nouvelle source.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843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4 - Consommer du contenu.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Jusqu'à 15 minutes avant la fin.</a:t>
            </a:r>
          </a:p>
        </p:txBody>
      </p:sp>
    </p:spTree>
    <p:extLst>
      <p:ext uri="{BB962C8B-B14F-4D97-AF65-F5344CB8AC3E}">
        <p14:creationId xmlns:p14="http://schemas.microsoft.com/office/powerpoint/2010/main" val="599128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61FEF1F-4C4D-4EF2-BFE9-6B182F999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9029"/>
            <a:ext cx="9144000" cy="940934"/>
          </a:xfrm>
        </p:spPr>
        <p:txBody>
          <a:bodyPr/>
          <a:lstStyle/>
          <a:p>
            <a:r>
              <a:rPr lang="fr-CH" dirty="0"/>
              <a:t>Pour la prochaine fois</a:t>
            </a:r>
          </a:p>
        </p:txBody>
      </p:sp>
      <p:pic>
        <p:nvPicPr>
          <p:cNvPr id="20482" name="Picture 2" descr="Calendar on Apple iOS 13.1">
            <a:extLst>
              <a:ext uri="{FF2B5EF4-FFF2-40B4-BE49-F238E27FC236}">
                <a16:creationId xmlns:a16="http://schemas.microsoft.com/office/drawing/2014/main" id="{DC13000F-BEAF-45D5-805B-CC39671A3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403247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789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1126E07-A6E5-4537-9573-ACA6113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400" dirty="0"/>
              <a:t>A faire</a:t>
            </a:r>
            <a:endParaRPr lang="fr-CH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AA09DDD-3494-4FE0-8042-53D25BEA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Envoyer un email à </a:t>
            </a:r>
            <a:r>
              <a:rPr lang="fr-CH" dirty="0">
                <a:solidFill>
                  <a:srgbClr val="383838"/>
                </a:solidFill>
                <a:hlinkClick r:id="rId3"/>
              </a:rPr>
              <a:t>jduvanel@vaudoise.ch</a:t>
            </a:r>
            <a:r>
              <a:rPr lang="fr-CH" dirty="0">
                <a:solidFill>
                  <a:srgbClr val="383838"/>
                </a:solidFill>
              </a:rPr>
              <a:t> d'ici le 14 octobre 2019 à 18h00 avec :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Les membres de l'équipe,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Le domaine choisi.</a:t>
            </a:r>
          </a:p>
          <a:p>
            <a:r>
              <a:rPr lang="fr-CH" dirty="0">
                <a:solidFill>
                  <a:srgbClr val="383838"/>
                </a:solidFill>
              </a:rPr>
              <a:t>Suivre le domaine que vous avez choisi. Souvent.</a:t>
            </a:r>
          </a:p>
          <a:p>
            <a:r>
              <a:rPr lang="fr-CH" dirty="0">
                <a:solidFill>
                  <a:srgbClr val="383838"/>
                </a:solidFill>
              </a:rPr>
              <a:t>Synthétiser le contenu de votre domaine.</a:t>
            </a:r>
          </a:p>
          <a:p>
            <a:r>
              <a:rPr lang="fr-CH" i="1" dirty="0">
                <a:solidFill>
                  <a:srgbClr val="383838"/>
                </a:solidFill>
              </a:rPr>
              <a:t>Comment avez-vous choisi ce client RSS plutôt qu'un autre ?</a:t>
            </a:r>
            <a:endParaRPr lang="fr-CH" dirty="0">
              <a:solidFill>
                <a:srgbClr val="383838"/>
              </a:solidFill>
            </a:endParaRPr>
          </a:p>
          <a:p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3840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1126E07-A6E5-4537-9573-ACA6113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400" dirty="0"/>
              <a:t>La prochaine fois</a:t>
            </a:r>
            <a:endParaRPr lang="fr-CH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AA09DDD-3494-4FE0-8042-53D25BEA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Repasser sur les sujets traités aujourd'hui.</a:t>
            </a:r>
          </a:p>
          <a:p>
            <a:r>
              <a:rPr lang="fr-CH" dirty="0">
                <a:solidFill>
                  <a:srgbClr val="383838"/>
                </a:solidFill>
              </a:rPr>
              <a:t>Retour sur la veille technologique faite pendant le mois.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Quel événement clé s'est déroulé pendant ce mois dans votre domaine ?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Avez-vous trop de sources, pas assez de sources ?</a:t>
            </a:r>
          </a:p>
          <a:p>
            <a:r>
              <a:rPr lang="fr-CH" dirty="0">
                <a:solidFill>
                  <a:srgbClr val="383838"/>
                </a:solidFill>
              </a:rPr>
              <a:t>Atelier 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Communication de sa veille technologique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Comment valoriser sa veille ?</a:t>
            </a:r>
          </a:p>
          <a:p>
            <a:r>
              <a:rPr lang="fr-CH" dirty="0">
                <a:solidFill>
                  <a:srgbClr val="383838"/>
                </a:solidFill>
              </a:rPr>
              <a:t>Explication de la journée du 26 novembre – Exploration Days</a:t>
            </a:r>
          </a:p>
          <a:p>
            <a:endParaRPr lang="fr-CH" dirty="0"/>
          </a:p>
          <a:p>
            <a:endParaRPr lang="fr-CH" dirty="0">
              <a:solidFill>
                <a:srgbClr val="383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68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Qu'avez-vous pensé du cours et qu'est-ce qui pourrait être amélioré ?</a:t>
            </a:r>
          </a:p>
        </p:txBody>
      </p:sp>
      <p:pic>
        <p:nvPicPr>
          <p:cNvPr id="10242" name="Picture 2" descr="Résultat de recherche d'images pour &quot;mentimeter&quot;">
            <a:hlinkClick r:id="rId3"/>
            <a:extLst>
              <a:ext uri="{FF2B5EF4-FFF2-40B4-BE49-F238E27FC236}">
                <a16:creationId xmlns:a16="http://schemas.microsoft.com/office/drawing/2014/main" id="{3D4A721E-8F4A-4B8E-9A3F-9785DF2522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209210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9D0F446-D5C0-45A8-83CF-6F9CE15FBCCB}"/>
              </a:ext>
            </a:extLst>
          </p:cNvPr>
          <p:cNvSpPr txBox="1"/>
          <p:nvPr/>
        </p:nvSpPr>
        <p:spPr>
          <a:xfrm>
            <a:off x="0" y="626075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>
                <a:hlinkClick r:id="rId5"/>
              </a:rPr>
              <a:t>Rien n'a changé, c'est là...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1C9ABDA-C40A-4BC5-A748-849F9BF4AF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Et vous, qui êtes-vous 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8BF1FAE-8EC1-468A-B8B4-A8CC4D1C8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En deux étapes.</a:t>
            </a:r>
          </a:p>
        </p:txBody>
      </p:sp>
    </p:spTree>
    <p:extLst>
      <p:ext uri="{BB962C8B-B14F-4D97-AF65-F5344CB8AC3E}">
        <p14:creationId xmlns:p14="http://schemas.microsoft.com/office/powerpoint/2010/main" val="415326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armée&quot;">
            <a:extLst>
              <a:ext uri="{FF2B5EF4-FFF2-40B4-BE49-F238E27FC236}">
                <a16:creationId xmlns:a16="http://schemas.microsoft.com/office/drawing/2014/main" id="{143CF623-7033-428E-A010-6530F3B3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643" y="0"/>
            <a:ext cx="124587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3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ésultat de recherche d'images pour &quot;mentimeter&quot;">
            <a:extLst>
              <a:ext uri="{FF2B5EF4-FFF2-40B4-BE49-F238E27FC236}">
                <a16:creationId xmlns:a16="http://schemas.microsoft.com/office/drawing/2014/main" id="{3D4A721E-8F4A-4B8E-9A3F-9785DF2522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124923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11E5D9-1FE8-4815-8920-331B1ACBBE3D}"/>
              </a:ext>
            </a:extLst>
          </p:cNvPr>
          <p:cNvSpPr/>
          <p:nvPr/>
        </p:nvSpPr>
        <p:spPr>
          <a:xfrm>
            <a:off x="1" y="523943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dirty="0">
                <a:hlinkClick r:id="rId4"/>
              </a:rPr>
              <a:t>Faut cliquer, ici. Oui, c'est bien ici.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481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AA6D69E-8F77-48BE-BC9A-A3CD739D4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Programme du semestre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D1832D27-F8A7-4B45-B3C7-67A37C816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Octobre 2019 – Janvier 2020</a:t>
            </a:r>
          </a:p>
        </p:txBody>
      </p:sp>
    </p:spTree>
    <p:extLst>
      <p:ext uri="{BB962C8B-B14F-4D97-AF65-F5344CB8AC3E}">
        <p14:creationId xmlns:p14="http://schemas.microsoft.com/office/powerpoint/2010/main" val="86314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Programme du semestre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D82B9-E9B0-4AE0-985F-1E8D6E343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9043"/>
            <a:ext cx="10515600" cy="5481262"/>
          </a:xfrm>
        </p:spPr>
        <p:txBody>
          <a:bodyPr/>
          <a:lstStyle/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1 - Jeudi 3 octobre 2019</a:t>
            </a:r>
          </a:p>
          <a:p>
            <a:r>
              <a:rPr lang="fr-CH" dirty="0">
                <a:solidFill>
                  <a:srgbClr val="383838"/>
                </a:solidFill>
              </a:rPr>
              <a:t>Cours ex-cathedra </a:t>
            </a:r>
          </a:p>
          <a:p>
            <a:r>
              <a:rPr lang="fr-CH" dirty="0">
                <a:solidFill>
                  <a:srgbClr val="383838"/>
                </a:solidFill>
              </a:rPr>
              <a:t>Atelier</a:t>
            </a:r>
          </a:p>
          <a:p>
            <a:r>
              <a:rPr lang="fr-CH" dirty="0">
                <a:solidFill>
                  <a:srgbClr val="383838"/>
                </a:solidFill>
              </a:rPr>
              <a:t>Explication travail pour la session suivante</a:t>
            </a:r>
          </a:p>
          <a:p>
            <a:endParaRPr lang="fr-CH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2 - Jeudi 31 octobre</a:t>
            </a:r>
          </a:p>
          <a:p>
            <a:r>
              <a:rPr lang="fr-CH" dirty="0">
                <a:solidFill>
                  <a:srgbClr val="383838"/>
                </a:solidFill>
              </a:rPr>
              <a:t>Retour sur la veille technologique faite pendant le mois</a:t>
            </a:r>
          </a:p>
          <a:p>
            <a:r>
              <a:rPr lang="fr-CH" dirty="0">
                <a:solidFill>
                  <a:srgbClr val="383838"/>
                </a:solidFill>
              </a:rPr>
              <a:t>Comment valoriser sa veille ?</a:t>
            </a:r>
          </a:p>
          <a:p>
            <a:r>
              <a:rPr lang="fr-CH" dirty="0">
                <a:solidFill>
                  <a:srgbClr val="383838"/>
                </a:solidFill>
              </a:rPr>
              <a:t>Atelier </a:t>
            </a:r>
            <a:r>
              <a:rPr lang="fr-CH" i="1" dirty="0">
                <a:solidFill>
                  <a:srgbClr val="383838"/>
                </a:solidFill>
              </a:rPr>
              <a:t>communication de sa veille technologique</a:t>
            </a:r>
            <a:endParaRPr lang="fr-CH" dirty="0">
              <a:solidFill>
                <a:srgbClr val="383838"/>
              </a:solidFill>
            </a:endParaRPr>
          </a:p>
          <a:p>
            <a:r>
              <a:rPr lang="fr-CH" dirty="0">
                <a:solidFill>
                  <a:srgbClr val="383838"/>
                </a:solidFill>
              </a:rPr>
              <a:t>Explication de la journée du 26 novembre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1026" name="Picture 2" descr="Sleeping Face on Microsoft ">
            <a:hlinkClick r:id="rId3"/>
            <a:extLst>
              <a:ext uri="{FF2B5EF4-FFF2-40B4-BE49-F238E27FC236}">
                <a16:creationId xmlns:a16="http://schemas.microsoft.com/office/drawing/2014/main" id="{02FB1B9A-51DF-43B9-9300-B8AF78F9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75" y="1605395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2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Programme du semestre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D82B9-E9B0-4AE0-985F-1E8D6E343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9043"/>
            <a:ext cx="11560629" cy="54812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3 – Mardi 26 novembre</a:t>
            </a:r>
          </a:p>
          <a:p>
            <a:r>
              <a:rPr lang="fr-CH" i="1" dirty="0">
                <a:solidFill>
                  <a:srgbClr val="383838"/>
                </a:solidFill>
              </a:rPr>
              <a:t>Exploration </a:t>
            </a:r>
            <a:r>
              <a:rPr lang="fr-CH" i="1" dirty="0" err="1">
                <a:solidFill>
                  <a:srgbClr val="383838"/>
                </a:solidFill>
              </a:rPr>
              <a:t>days</a:t>
            </a:r>
            <a:r>
              <a:rPr lang="fr-CH" dirty="0">
                <a:solidFill>
                  <a:srgbClr val="383838"/>
                </a:solidFill>
              </a:rPr>
              <a:t> dans les locaux de la Vaudoise à Lausanne.</a:t>
            </a:r>
          </a:p>
          <a:p>
            <a:endParaRPr lang="fr-CH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4 – Jeudi 16 janvier </a:t>
            </a:r>
          </a:p>
          <a:p>
            <a:r>
              <a:rPr lang="fr-CH" dirty="0">
                <a:solidFill>
                  <a:srgbClr val="383838"/>
                </a:solidFill>
              </a:rPr>
              <a:t>Pitch devant les collègues (</a:t>
            </a:r>
            <a:r>
              <a:rPr lang="fr-CH" dirty="0" err="1">
                <a:solidFill>
                  <a:srgbClr val="383838"/>
                </a:solidFill>
              </a:rPr>
              <a:t>timebox</a:t>
            </a:r>
            <a:r>
              <a:rPr lang="fr-CH" dirty="0">
                <a:solidFill>
                  <a:srgbClr val="383838"/>
                </a:solidFill>
              </a:rPr>
              <a:t> de 8 minutes 42 secondes par équipes)</a:t>
            </a:r>
          </a:p>
          <a:p>
            <a:r>
              <a:rPr lang="fr-CH" dirty="0">
                <a:solidFill>
                  <a:srgbClr val="383838"/>
                </a:solidFill>
              </a:rPr>
              <a:t>Finaliser un rapport sur </a:t>
            </a:r>
            <a:r>
              <a:rPr lang="fr-CH" i="1" dirty="0">
                <a:solidFill>
                  <a:srgbClr val="383838"/>
                </a:solidFill>
              </a:rPr>
              <a:t>l'état de la technologie suivi durant le semestre</a:t>
            </a:r>
            <a:endParaRPr lang="fr-CH" dirty="0">
              <a:solidFill>
                <a:srgbClr val="383838"/>
              </a:solidFill>
            </a:endParaRP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5439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1006</Words>
  <Application>Microsoft Office PowerPoint</Application>
  <PresentationFormat>Grand écran</PresentationFormat>
  <Paragraphs>208</Paragraphs>
  <Slides>38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Thème Office</vt:lpstr>
      <vt:lpstr>Veille technologique</vt:lpstr>
      <vt:lpstr>Qui suis-je hors du boulot ?</vt:lpstr>
      <vt:lpstr>Et au travail.</vt:lpstr>
      <vt:lpstr>Et vous, qui êtes-vous ?</vt:lpstr>
      <vt:lpstr>Présentation PowerPoint</vt:lpstr>
      <vt:lpstr>Présentation PowerPoint</vt:lpstr>
      <vt:lpstr>Programme du semestre</vt:lpstr>
      <vt:lpstr>Programme du semestre</vt:lpstr>
      <vt:lpstr>Programme du semestre</vt:lpstr>
      <vt:lpstr>Matériel du cours, exemples et autres.</vt:lpstr>
      <vt:lpstr>Sur quoi serez-vous évalué lors du semestre ?</vt:lpstr>
      <vt:lpstr>Jeudi 3 octobre 2019</vt:lpstr>
      <vt:lpstr>Veille technologique, c'est quoi ?</vt:lpstr>
      <vt:lpstr>Pourquoi est-ce qu'on fait de la veille et est-ce vraiment important la veille ?</vt:lpstr>
      <vt:lpstr>Quand faut-il faire de la veille ?</vt:lpstr>
      <vt:lpstr>Du coup, on consomme quoi comme information ?</vt:lpstr>
      <vt:lpstr>Lire des articles, fastoche.</vt:lpstr>
      <vt:lpstr>Lire des articles, ça veut dire…</vt:lpstr>
      <vt:lpstr>Ok, super, mais… je vais jamais m'en sortir avec tous ces articles.</vt:lpstr>
      <vt:lpstr>Flux RSS</vt:lpstr>
      <vt:lpstr>Exemple de fichier RSS simple</vt:lpstr>
      <vt:lpstr>Exemple de fichier RSS de la RTS</vt:lpstr>
      <vt:lpstr>Du coup, il existe des logiciels pour agréger ces flux RSS.</vt:lpstr>
      <vt:lpstr>La veille technologique, c'est quand quel domaine ?</vt:lpstr>
      <vt:lpstr>Exemple – ma veille technologique</vt:lpstr>
      <vt:lpstr>Atelier, en 4.1 étapes.</vt:lpstr>
      <vt:lpstr>0.1 – Créer 7 groupes de 3 personnes.</vt:lpstr>
      <vt:lpstr>1 - Trouver un domaine de veille technologique pour le semestre.</vt:lpstr>
      <vt:lpstr>Quel domaine avez-vous choisi pour faire de la veille technologique ce semestre ?</vt:lpstr>
      <vt:lpstr>2 - Trouver un logiciel pour centraliser ses sources  (client RSS ou autre).</vt:lpstr>
      <vt:lpstr>Quel lecteur de flux RSS avez-vous choisi ?</vt:lpstr>
      <vt:lpstr>3 - Trouver 14 sources à insérer dans votre client RSS.</vt:lpstr>
      <vt:lpstr>D'ailleurs, quelques conseils</vt:lpstr>
      <vt:lpstr>4 - Consommer du contenu.</vt:lpstr>
      <vt:lpstr>Pour la prochaine fois</vt:lpstr>
      <vt:lpstr>A faire</vt:lpstr>
      <vt:lpstr>La prochaine fois</vt:lpstr>
      <vt:lpstr>Qu'avez-vous pensé du cours et qu'est-ce qui pourrait être amélioré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Veille technologique</dc:title>
  <dc:creator>Duvanel Julien</dc:creator>
  <cp:lastModifiedBy>Duvanel Julien</cp:lastModifiedBy>
  <cp:revision>182</cp:revision>
  <dcterms:created xsi:type="dcterms:W3CDTF">2019-09-27T07:09:06Z</dcterms:created>
  <dcterms:modified xsi:type="dcterms:W3CDTF">2019-10-03T14:06:42Z</dcterms:modified>
</cp:coreProperties>
</file>